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58" r:id="rId5"/>
    <p:sldId id="259" r:id="rId6"/>
    <p:sldId id="260" r:id="rId7"/>
    <p:sldId id="261"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62" r:id="rId21"/>
    <p:sldId id="263" r:id="rId22"/>
    <p:sldId id="26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9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5/8/2023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5/8/2023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5/8/2023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C993-EBCA-ED20-59A3-28BB7E581EB6}"/>
              </a:ext>
            </a:extLst>
          </p:cNvPr>
          <p:cNvSpPr>
            <a:spLocks noGrp="1"/>
          </p:cNvSpPr>
          <p:nvPr>
            <p:ph type="ctrTitle"/>
          </p:nvPr>
        </p:nvSpPr>
        <p:spPr>
          <a:xfrm>
            <a:off x="1150250" y="407744"/>
            <a:ext cx="10116804" cy="1089260"/>
          </a:xfrm>
        </p:spPr>
        <p:txBody>
          <a:bodyPr>
            <a:normAutofit/>
          </a:bodyPr>
          <a:lstStyle/>
          <a:p>
            <a:pPr algn="ctr"/>
            <a:r>
              <a:rPr lang="en-IN" sz="4800" i="1" u="sng" dirty="0">
                <a:solidFill>
                  <a:schemeClr val="tx1">
                    <a:lumMod val="95000"/>
                    <a:lumOff val="5000"/>
                  </a:schemeClr>
                </a:solidFill>
                <a:latin typeface="Times New Roman" panose="02020603050405020304" pitchFamily="18" charset="0"/>
                <a:cs typeface="Times New Roman" panose="02020603050405020304" pitchFamily="18" charset="0"/>
              </a:rPr>
              <a:t>face  mask detection system</a:t>
            </a:r>
            <a:endParaRPr lang="en-IN" sz="4800" u="sng"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66DEC83-4931-78C5-A41C-5AC644E528A1}"/>
              </a:ext>
            </a:extLst>
          </p:cNvPr>
          <p:cNvSpPr>
            <a:spLocks noGrp="1"/>
          </p:cNvSpPr>
          <p:nvPr>
            <p:ph type="subTitle" idx="1"/>
          </p:nvPr>
        </p:nvSpPr>
        <p:spPr>
          <a:xfrm>
            <a:off x="299544" y="3556564"/>
            <a:ext cx="11892456" cy="2349062"/>
          </a:xfrm>
        </p:spPr>
        <p:txBody>
          <a:bodyPr/>
          <a:lstStyle/>
          <a:p>
            <a:r>
              <a:rPr lang="en-IN" u="sng" dirty="0">
                <a:latin typeface="Times New Roman" panose="02020603050405020304" pitchFamily="18" charset="0"/>
                <a:cs typeface="Times New Roman" panose="02020603050405020304" pitchFamily="18" charset="0"/>
              </a:rPr>
              <a:t>Mentor-   </a:t>
            </a:r>
            <a:r>
              <a:rPr lang="en-IN" dirty="0">
                <a:latin typeface="Times New Roman" panose="02020603050405020304" pitchFamily="18" charset="0"/>
                <a:cs typeface="Times New Roman" panose="02020603050405020304" pitchFamily="18" charset="0"/>
              </a:rPr>
              <a:t>                                                                                                                           </a:t>
            </a:r>
            <a:r>
              <a:rPr lang="en-IN" u="sng" dirty="0">
                <a:latin typeface="Times New Roman" panose="02020603050405020304" pitchFamily="18" charset="0"/>
                <a:cs typeface="Times New Roman" panose="02020603050405020304" pitchFamily="18" charset="0"/>
              </a:rPr>
              <a:t>SUBMITTED BY- </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dr.</a:t>
            </a:r>
            <a:r>
              <a:rPr lang="en-IN" dirty="0">
                <a:latin typeface="Times New Roman" panose="02020603050405020304" pitchFamily="18" charset="0"/>
                <a:cs typeface="Times New Roman" panose="02020603050405020304" pitchFamily="18" charset="0"/>
              </a:rPr>
              <a:t> Abhilasha Sharma                                                                                                  SHUBHAM DHIMAN(201372)</a:t>
            </a:r>
          </a:p>
          <a:p>
            <a:r>
              <a:rPr lang="en-IN" dirty="0">
                <a:latin typeface="Times New Roman" panose="02020603050405020304" pitchFamily="18" charset="0"/>
                <a:cs typeface="Times New Roman" panose="02020603050405020304" pitchFamily="18" charset="0"/>
              </a:rPr>
              <a:t>Group no.-03                                                                                                                           PRIYANSH AGARWAL(201480)</a:t>
            </a:r>
          </a:p>
          <a:p>
            <a:r>
              <a:rPr lang="en-IN" dirty="0">
                <a:latin typeface="Times New Roman" panose="02020603050405020304" pitchFamily="18" charset="0"/>
                <a:cs typeface="Times New Roman" panose="02020603050405020304" pitchFamily="18" charset="0"/>
              </a:rPr>
              <a:t>                                                                                                                                                      PUNEET KATOCH(201385)</a:t>
            </a:r>
          </a:p>
        </p:txBody>
      </p:sp>
      <p:pic>
        <p:nvPicPr>
          <p:cNvPr id="4" name="Picture 3">
            <a:extLst>
              <a:ext uri="{FF2B5EF4-FFF2-40B4-BE49-F238E27FC236}">
                <a16:creationId xmlns:a16="http://schemas.microsoft.com/office/drawing/2014/main" id="{2929415E-4B17-9C7E-15ED-3F1F1E4EF551}"/>
              </a:ext>
            </a:extLst>
          </p:cNvPr>
          <p:cNvPicPr>
            <a:picLocks noChangeAspect="1"/>
          </p:cNvPicPr>
          <p:nvPr/>
        </p:nvPicPr>
        <p:blipFill>
          <a:blip r:embed="rId2"/>
          <a:stretch>
            <a:fillRect/>
          </a:stretch>
        </p:blipFill>
        <p:spPr>
          <a:xfrm>
            <a:off x="4548227" y="3815255"/>
            <a:ext cx="2196912" cy="2090371"/>
          </a:xfrm>
          <a:prstGeom prst="rect">
            <a:avLst/>
          </a:prstGeom>
        </p:spPr>
      </p:pic>
    </p:spTree>
    <p:extLst>
      <p:ext uri="{BB962C8B-B14F-4D97-AF65-F5344CB8AC3E}">
        <p14:creationId xmlns:p14="http://schemas.microsoft.com/office/powerpoint/2010/main" val="3203639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05438A-245A-B5D7-1878-8215285A02CD}"/>
              </a:ext>
            </a:extLst>
          </p:cNvPr>
          <p:cNvPicPr>
            <a:picLocks noChangeAspect="1"/>
          </p:cNvPicPr>
          <p:nvPr/>
        </p:nvPicPr>
        <p:blipFill>
          <a:blip r:embed="rId2"/>
          <a:stretch>
            <a:fillRect/>
          </a:stretch>
        </p:blipFill>
        <p:spPr>
          <a:xfrm>
            <a:off x="204952" y="115285"/>
            <a:ext cx="10151243" cy="5710074"/>
          </a:xfrm>
          <a:prstGeom prst="rect">
            <a:avLst/>
          </a:prstGeom>
        </p:spPr>
      </p:pic>
    </p:spTree>
    <p:extLst>
      <p:ext uri="{BB962C8B-B14F-4D97-AF65-F5344CB8AC3E}">
        <p14:creationId xmlns:p14="http://schemas.microsoft.com/office/powerpoint/2010/main" val="342182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C84E5C-15AF-6088-5C6E-3C311EBF4916}"/>
              </a:ext>
            </a:extLst>
          </p:cNvPr>
          <p:cNvPicPr>
            <a:picLocks noChangeAspect="1"/>
          </p:cNvPicPr>
          <p:nvPr/>
        </p:nvPicPr>
        <p:blipFill>
          <a:blip r:embed="rId2"/>
          <a:stretch>
            <a:fillRect/>
          </a:stretch>
        </p:blipFill>
        <p:spPr>
          <a:xfrm>
            <a:off x="275897" y="155193"/>
            <a:ext cx="10066284" cy="5662284"/>
          </a:xfrm>
          <a:prstGeom prst="rect">
            <a:avLst/>
          </a:prstGeom>
        </p:spPr>
      </p:pic>
    </p:spTree>
    <p:extLst>
      <p:ext uri="{BB962C8B-B14F-4D97-AF65-F5344CB8AC3E}">
        <p14:creationId xmlns:p14="http://schemas.microsoft.com/office/powerpoint/2010/main" val="914465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D7A046-410A-A9FE-5B64-9600EE3EA147}"/>
              </a:ext>
            </a:extLst>
          </p:cNvPr>
          <p:cNvPicPr>
            <a:picLocks noChangeAspect="1"/>
          </p:cNvPicPr>
          <p:nvPr/>
        </p:nvPicPr>
        <p:blipFill>
          <a:blip r:embed="rId2"/>
          <a:stretch>
            <a:fillRect/>
          </a:stretch>
        </p:blipFill>
        <p:spPr>
          <a:xfrm>
            <a:off x="299544" y="168494"/>
            <a:ext cx="10294883" cy="5790871"/>
          </a:xfrm>
          <a:prstGeom prst="rect">
            <a:avLst/>
          </a:prstGeom>
        </p:spPr>
      </p:pic>
    </p:spTree>
    <p:extLst>
      <p:ext uri="{BB962C8B-B14F-4D97-AF65-F5344CB8AC3E}">
        <p14:creationId xmlns:p14="http://schemas.microsoft.com/office/powerpoint/2010/main" val="180278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C36E8-1356-1171-2133-27A5EE92F6E1}"/>
              </a:ext>
            </a:extLst>
          </p:cNvPr>
          <p:cNvPicPr>
            <a:picLocks noChangeAspect="1"/>
          </p:cNvPicPr>
          <p:nvPr/>
        </p:nvPicPr>
        <p:blipFill>
          <a:blip r:embed="rId2"/>
          <a:stretch>
            <a:fillRect/>
          </a:stretch>
        </p:blipFill>
        <p:spPr>
          <a:xfrm>
            <a:off x="197068" y="110851"/>
            <a:ext cx="10405241" cy="5852948"/>
          </a:xfrm>
          <a:prstGeom prst="rect">
            <a:avLst/>
          </a:prstGeom>
        </p:spPr>
      </p:pic>
    </p:spTree>
    <p:extLst>
      <p:ext uri="{BB962C8B-B14F-4D97-AF65-F5344CB8AC3E}">
        <p14:creationId xmlns:p14="http://schemas.microsoft.com/office/powerpoint/2010/main" val="301843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E80971-9E5E-5281-4F8B-34362C52CC97}"/>
              </a:ext>
            </a:extLst>
          </p:cNvPr>
          <p:cNvSpPr txBox="1"/>
          <p:nvPr/>
        </p:nvSpPr>
        <p:spPr>
          <a:xfrm>
            <a:off x="220717" y="204952"/>
            <a:ext cx="11571890" cy="6124754"/>
          </a:xfrm>
          <a:prstGeom prst="rect">
            <a:avLst/>
          </a:prstGeom>
          <a:noFill/>
        </p:spPr>
        <p:txBody>
          <a:bodyPr wrap="square" rtlCol="0">
            <a:spAutoFit/>
          </a:bodyPr>
          <a:lstStyle/>
          <a:p>
            <a:pPr marL="285750" indent="-285750">
              <a:buFont typeface="Wingdings" panose="05000000000000000000" pitchFamily="2" charset="2"/>
              <a:buChar char="q"/>
            </a:pPr>
            <a:r>
              <a:rPr lang="en-IN" sz="2800" dirty="0"/>
              <a:t>OUTPUT-(WITH MASK)-</a:t>
            </a:r>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endParaRPr lang="en-IN" sz="2800" dirty="0"/>
          </a:p>
        </p:txBody>
      </p:sp>
      <p:pic>
        <p:nvPicPr>
          <p:cNvPr id="4" name="Picture 3">
            <a:extLst>
              <a:ext uri="{FF2B5EF4-FFF2-40B4-BE49-F238E27FC236}">
                <a16:creationId xmlns:a16="http://schemas.microsoft.com/office/drawing/2014/main" id="{97960126-661B-8969-F3D0-20E874F4F0DA}"/>
              </a:ext>
            </a:extLst>
          </p:cNvPr>
          <p:cNvPicPr>
            <a:picLocks noChangeAspect="1"/>
          </p:cNvPicPr>
          <p:nvPr/>
        </p:nvPicPr>
        <p:blipFill>
          <a:blip r:embed="rId2"/>
          <a:stretch>
            <a:fillRect/>
          </a:stretch>
        </p:blipFill>
        <p:spPr>
          <a:xfrm>
            <a:off x="1458310" y="820299"/>
            <a:ext cx="9009995" cy="5068121"/>
          </a:xfrm>
          <a:prstGeom prst="rect">
            <a:avLst/>
          </a:prstGeom>
        </p:spPr>
      </p:pic>
    </p:spTree>
    <p:extLst>
      <p:ext uri="{BB962C8B-B14F-4D97-AF65-F5344CB8AC3E}">
        <p14:creationId xmlns:p14="http://schemas.microsoft.com/office/powerpoint/2010/main" val="367743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A4CDD9-8395-9DA5-B459-831F8C456248}"/>
              </a:ext>
            </a:extLst>
          </p:cNvPr>
          <p:cNvSpPr txBox="1"/>
          <p:nvPr/>
        </p:nvSpPr>
        <p:spPr>
          <a:xfrm>
            <a:off x="260131" y="220717"/>
            <a:ext cx="11634952" cy="6124754"/>
          </a:xfrm>
          <a:prstGeom prst="rect">
            <a:avLst/>
          </a:prstGeom>
          <a:noFill/>
        </p:spPr>
        <p:txBody>
          <a:bodyPr wrap="square" rtlCol="0">
            <a:spAutoFit/>
          </a:bodyPr>
          <a:lstStyle/>
          <a:p>
            <a:pPr marL="457200" indent="-457200">
              <a:buFont typeface="Wingdings" panose="05000000000000000000" pitchFamily="2" charset="2"/>
              <a:buChar char="q"/>
            </a:pPr>
            <a:r>
              <a:rPr lang="en-IN" sz="2800" dirty="0"/>
              <a:t>(WITHOUT MASK)-</a:t>
            </a:r>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endParaRPr lang="en-IN" sz="2800" dirty="0"/>
          </a:p>
        </p:txBody>
      </p:sp>
      <p:pic>
        <p:nvPicPr>
          <p:cNvPr id="5" name="Picture 4">
            <a:extLst>
              <a:ext uri="{FF2B5EF4-FFF2-40B4-BE49-F238E27FC236}">
                <a16:creationId xmlns:a16="http://schemas.microsoft.com/office/drawing/2014/main" id="{C4E9BAFB-A03A-7E4C-86A4-A56246D4255A}"/>
              </a:ext>
            </a:extLst>
          </p:cNvPr>
          <p:cNvPicPr>
            <a:picLocks noChangeAspect="1"/>
          </p:cNvPicPr>
          <p:nvPr/>
        </p:nvPicPr>
        <p:blipFill>
          <a:blip r:embed="rId2"/>
          <a:stretch>
            <a:fillRect/>
          </a:stretch>
        </p:blipFill>
        <p:spPr>
          <a:xfrm>
            <a:off x="1474076" y="829168"/>
            <a:ext cx="8907517" cy="5010477"/>
          </a:xfrm>
          <a:prstGeom prst="rect">
            <a:avLst/>
          </a:prstGeom>
        </p:spPr>
      </p:pic>
    </p:spTree>
    <p:extLst>
      <p:ext uri="{BB962C8B-B14F-4D97-AF65-F5344CB8AC3E}">
        <p14:creationId xmlns:p14="http://schemas.microsoft.com/office/powerpoint/2010/main" val="354821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2207C8-D979-D5F3-FA6E-C0F315A1D90E}"/>
              </a:ext>
            </a:extLst>
          </p:cNvPr>
          <p:cNvSpPr txBox="1"/>
          <p:nvPr/>
        </p:nvSpPr>
        <p:spPr>
          <a:xfrm>
            <a:off x="63062" y="86710"/>
            <a:ext cx="11729545" cy="6832640"/>
          </a:xfrm>
          <a:prstGeom prst="rect">
            <a:avLst/>
          </a:prstGeom>
          <a:noFill/>
        </p:spPr>
        <p:txBody>
          <a:bodyPr wrap="square" rtlCol="0">
            <a:spAutoFit/>
          </a:bodyPr>
          <a:lstStyle/>
          <a:p>
            <a:pPr marL="285750" indent="-285750">
              <a:buFont typeface="Wingdings" panose="05000000000000000000" pitchFamily="2" charset="2"/>
              <a:buChar char="q"/>
            </a:pPr>
            <a:r>
              <a:rPr lang="en-US" sz="2800" b="1" dirty="0">
                <a:solidFill>
                  <a:srgbClr val="000000"/>
                </a:solidFill>
                <a:effectLst/>
                <a:latin typeface="Times New Roman" panose="02020603050405020304" pitchFamily="18" charset="0"/>
                <a:ea typeface="Times New Roman" panose="02020603050405020304" pitchFamily="18" charset="0"/>
              </a:rPr>
              <a:t>Screen shots of the various stages of the Project(For live detection)-</a:t>
            </a:r>
          </a:p>
          <a:p>
            <a:pPr marL="285750" indent="-285750">
              <a:buFont typeface="Wingdings" panose="05000000000000000000" pitchFamily="2" charset="2"/>
              <a:buChar char="q"/>
            </a:pPr>
            <a:endParaRPr lang="en-US" sz="2800" b="1"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IN" sz="2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0EC6CA7-0C38-9A35-DAF7-3301945F5B93}"/>
              </a:ext>
            </a:extLst>
          </p:cNvPr>
          <p:cNvPicPr>
            <a:picLocks noChangeAspect="1"/>
          </p:cNvPicPr>
          <p:nvPr/>
        </p:nvPicPr>
        <p:blipFill>
          <a:blip r:embed="rId2"/>
          <a:stretch>
            <a:fillRect/>
          </a:stretch>
        </p:blipFill>
        <p:spPr>
          <a:xfrm>
            <a:off x="195963" y="953815"/>
            <a:ext cx="5085485" cy="2145426"/>
          </a:xfrm>
          <a:prstGeom prst="rect">
            <a:avLst/>
          </a:prstGeom>
        </p:spPr>
      </p:pic>
      <p:pic>
        <p:nvPicPr>
          <p:cNvPr id="6" name="Picture 5">
            <a:extLst>
              <a:ext uri="{FF2B5EF4-FFF2-40B4-BE49-F238E27FC236}">
                <a16:creationId xmlns:a16="http://schemas.microsoft.com/office/drawing/2014/main" id="{7AE0CB35-2716-64B4-34B9-56802AFE784D}"/>
              </a:ext>
            </a:extLst>
          </p:cNvPr>
          <p:cNvPicPr>
            <a:picLocks noChangeAspect="1"/>
          </p:cNvPicPr>
          <p:nvPr/>
        </p:nvPicPr>
        <p:blipFill>
          <a:blip r:embed="rId3"/>
          <a:stretch>
            <a:fillRect/>
          </a:stretch>
        </p:blipFill>
        <p:spPr>
          <a:xfrm>
            <a:off x="195964" y="3297849"/>
            <a:ext cx="5095815" cy="2480213"/>
          </a:xfrm>
          <a:prstGeom prst="rect">
            <a:avLst/>
          </a:prstGeom>
        </p:spPr>
      </p:pic>
    </p:spTree>
    <p:extLst>
      <p:ext uri="{BB962C8B-B14F-4D97-AF65-F5344CB8AC3E}">
        <p14:creationId xmlns:p14="http://schemas.microsoft.com/office/powerpoint/2010/main" val="2529034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BDA4F-0D70-792F-6B69-3338B921D890}"/>
              </a:ext>
            </a:extLst>
          </p:cNvPr>
          <p:cNvPicPr>
            <a:picLocks noChangeAspect="1"/>
          </p:cNvPicPr>
          <p:nvPr/>
        </p:nvPicPr>
        <p:blipFill>
          <a:blip r:embed="rId2"/>
          <a:stretch>
            <a:fillRect/>
          </a:stretch>
        </p:blipFill>
        <p:spPr>
          <a:xfrm>
            <a:off x="143217" y="141891"/>
            <a:ext cx="6021100" cy="2992014"/>
          </a:xfrm>
          <a:prstGeom prst="rect">
            <a:avLst/>
          </a:prstGeom>
        </p:spPr>
      </p:pic>
      <p:pic>
        <p:nvPicPr>
          <p:cNvPr id="6" name="Picture 5">
            <a:extLst>
              <a:ext uri="{FF2B5EF4-FFF2-40B4-BE49-F238E27FC236}">
                <a16:creationId xmlns:a16="http://schemas.microsoft.com/office/drawing/2014/main" id="{524E50F9-2041-3B79-86FA-3CA9F2ECABF7}"/>
              </a:ext>
            </a:extLst>
          </p:cNvPr>
          <p:cNvPicPr>
            <a:picLocks noChangeAspect="1"/>
          </p:cNvPicPr>
          <p:nvPr/>
        </p:nvPicPr>
        <p:blipFill>
          <a:blip r:embed="rId3"/>
          <a:stretch>
            <a:fillRect/>
          </a:stretch>
        </p:blipFill>
        <p:spPr>
          <a:xfrm>
            <a:off x="143217" y="3337843"/>
            <a:ext cx="6021100" cy="3260026"/>
          </a:xfrm>
          <a:prstGeom prst="rect">
            <a:avLst/>
          </a:prstGeom>
        </p:spPr>
      </p:pic>
    </p:spTree>
    <p:extLst>
      <p:ext uri="{BB962C8B-B14F-4D97-AF65-F5344CB8AC3E}">
        <p14:creationId xmlns:p14="http://schemas.microsoft.com/office/powerpoint/2010/main" val="3273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704556-BB85-DE2C-4529-2B8C4B0FF5E8}"/>
              </a:ext>
            </a:extLst>
          </p:cNvPr>
          <p:cNvSpPr txBox="1"/>
          <p:nvPr/>
        </p:nvSpPr>
        <p:spPr>
          <a:xfrm>
            <a:off x="110359" y="94593"/>
            <a:ext cx="6550572" cy="6463308"/>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576E8C1C-7193-13E1-554C-F8C53DE41284}"/>
              </a:ext>
            </a:extLst>
          </p:cNvPr>
          <p:cNvPicPr>
            <a:picLocks noChangeAspect="1"/>
          </p:cNvPicPr>
          <p:nvPr/>
        </p:nvPicPr>
        <p:blipFill>
          <a:blip r:embed="rId2"/>
          <a:stretch>
            <a:fillRect/>
          </a:stretch>
        </p:blipFill>
        <p:spPr>
          <a:xfrm>
            <a:off x="110359" y="94593"/>
            <a:ext cx="5759746" cy="2756042"/>
          </a:xfrm>
          <a:prstGeom prst="rect">
            <a:avLst/>
          </a:prstGeom>
        </p:spPr>
      </p:pic>
      <p:pic>
        <p:nvPicPr>
          <p:cNvPr id="6" name="Picture 5">
            <a:extLst>
              <a:ext uri="{FF2B5EF4-FFF2-40B4-BE49-F238E27FC236}">
                <a16:creationId xmlns:a16="http://schemas.microsoft.com/office/drawing/2014/main" id="{A50F855F-2B51-0FDA-85E0-5505CDAFDF77}"/>
              </a:ext>
            </a:extLst>
          </p:cNvPr>
          <p:cNvPicPr>
            <a:picLocks noChangeAspect="1"/>
          </p:cNvPicPr>
          <p:nvPr/>
        </p:nvPicPr>
        <p:blipFill>
          <a:blip r:embed="rId3"/>
          <a:stretch>
            <a:fillRect/>
          </a:stretch>
        </p:blipFill>
        <p:spPr>
          <a:xfrm>
            <a:off x="110359" y="3004660"/>
            <a:ext cx="5772625" cy="3065064"/>
          </a:xfrm>
          <a:prstGeom prst="rect">
            <a:avLst/>
          </a:prstGeom>
        </p:spPr>
      </p:pic>
    </p:spTree>
    <p:extLst>
      <p:ext uri="{BB962C8B-B14F-4D97-AF65-F5344CB8AC3E}">
        <p14:creationId xmlns:p14="http://schemas.microsoft.com/office/powerpoint/2010/main" val="538584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A5DD28-62C4-8D88-D48C-A3065F0EA933}"/>
              </a:ext>
            </a:extLst>
          </p:cNvPr>
          <p:cNvSpPr txBox="1"/>
          <p:nvPr/>
        </p:nvSpPr>
        <p:spPr>
          <a:xfrm>
            <a:off x="55180" y="197068"/>
            <a:ext cx="6503276" cy="6124754"/>
          </a:xfrm>
          <a:prstGeom prst="rect">
            <a:avLst/>
          </a:prstGeom>
          <a:noFill/>
        </p:spPr>
        <p:txBody>
          <a:bodyPr wrap="square" rtlCol="0">
            <a:spAutoFit/>
          </a:bodyPr>
          <a:lstStyle/>
          <a:p>
            <a:pPr marL="457200" indent="-457200">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OUTPUT-</a:t>
            </a: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IN"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DBB868E-24A2-B370-A761-667F841DFDEA}"/>
              </a:ext>
            </a:extLst>
          </p:cNvPr>
          <p:cNvPicPr>
            <a:picLocks noChangeAspect="1"/>
          </p:cNvPicPr>
          <p:nvPr/>
        </p:nvPicPr>
        <p:blipFill>
          <a:blip r:embed="rId2"/>
          <a:stretch>
            <a:fillRect/>
          </a:stretch>
        </p:blipFill>
        <p:spPr>
          <a:xfrm>
            <a:off x="1383993" y="1116272"/>
            <a:ext cx="6503276" cy="4625456"/>
          </a:xfrm>
          <a:prstGeom prst="rect">
            <a:avLst/>
          </a:prstGeom>
        </p:spPr>
      </p:pic>
    </p:spTree>
    <p:extLst>
      <p:ext uri="{BB962C8B-B14F-4D97-AF65-F5344CB8AC3E}">
        <p14:creationId xmlns:p14="http://schemas.microsoft.com/office/powerpoint/2010/main" val="1287711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462910-AF35-4A96-29F6-80AD4CEDF44B}"/>
              </a:ext>
            </a:extLst>
          </p:cNvPr>
          <p:cNvSpPr txBox="1"/>
          <p:nvPr/>
        </p:nvSpPr>
        <p:spPr>
          <a:xfrm>
            <a:off x="197068" y="212834"/>
            <a:ext cx="11768959" cy="10987623"/>
          </a:xfrm>
          <a:prstGeom prst="rect">
            <a:avLst/>
          </a:prstGeom>
          <a:noFill/>
        </p:spPr>
        <p:txBody>
          <a:bodyPr wrap="square" rtlCol="0">
            <a:spAutoFit/>
          </a:bodyPr>
          <a:lstStyle/>
          <a:p>
            <a:pPr marL="571500" indent="-571500" algn="ctr">
              <a:buFont typeface="Wingdings" panose="05000000000000000000" pitchFamily="2" charset="2"/>
              <a:buChar char="q"/>
            </a:pPr>
            <a:r>
              <a:rPr lang="en-IN" sz="4400" i="1" u="sng" dirty="0">
                <a:latin typeface="Times New Roman" panose="02020603050405020304" pitchFamily="18" charset="0"/>
                <a:cs typeface="Times New Roman" panose="02020603050405020304" pitchFamily="18" charset="0"/>
              </a:rPr>
              <a:t>INTRODUCTION</a:t>
            </a:r>
            <a:endParaRPr lang="en-IN" sz="2800" i="1" u="sng" dirty="0">
              <a:latin typeface="Times New Roman" panose="02020603050405020304" pitchFamily="18" charset="0"/>
              <a:cs typeface="Times New Roman" panose="02020603050405020304" pitchFamily="18" charset="0"/>
            </a:endParaRPr>
          </a:p>
          <a:p>
            <a:pPr marL="571500" indent="-571500" algn="ctr">
              <a:buFont typeface="Wingdings" panose="05000000000000000000" pitchFamily="2" charset="2"/>
              <a:buChar char="q"/>
            </a:pPr>
            <a:endParaRPr lang="en-IN" sz="2800" i="1" u="sng" dirty="0"/>
          </a:p>
          <a:p>
            <a:pPr marL="342900" indent="-342900" algn="just">
              <a:buFont typeface="Arial" panose="020B0604020202020204" pitchFamily="34" charset="0"/>
              <a:buChar char="•"/>
            </a:pPr>
            <a:r>
              <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rPr>
              <a:t>In the wake of the novel coronavirus, lots of disciplinary actions are imposed by the government of many countries to slow down the transmission of the deadly virus. </a:t>
            </a:r>
          </a:p>
          <a:p>
            <a:pPr marL="342900" indent="-342900" algn="just">
              <a:buFont typeface="Arial" panose="020B0604020202020204" pitchFamily="34" charset="0"/>
              <a:buChar char="•"/>
            </a:pPr>
            <a:endPar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rPr>
              <a:t>With the enhancing usage of modern technology in the period of pandemics to smoothen up the operations and functionality of the numerous organizations.</a:t>
            </a:r>
          </a:p>
          <a:p>
            <a:pPr marL="342900" indent="-342900" algn="just">
              <a:buFont typeface="Arial" panose="020B0604020202020204" pitchFamily="34" charset="0"/>
              <a:buChar char="•"/>
            </a:pPr>
            <a:endPar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rPr>
              <a:t> Among these, with the interpretation of AI, facemask detection technology is used to monitor social distancing and even to identify the usage of face masks.</a:t>
            </a:r>
          </a:p>
          <a:p>
            <a:pPr marL="342900" indent="-342900" algn="just">
              <a:buFont typeface="Arial" panose="020B0604020202020204" pitchFamily="34" charset="0"/>
              <a:buChar char="•"/>
            </a:pPr>
            <a:endParaRPr lang="en-US" sz="2000" b="0" i="1"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Face mask detection is used to detect whether a person is wearing a mask or not. </a:t>
            </a:r>
          </a:p>
          <a:p>
            <a:pPr marL="342900" indent="-342900" algn="just">
              <a:buFont typeface="Arial" panose="020B0604020202020204" pitchFamily="34" charset="0"/>
              <a:buChar char="•"/>
            </a:pP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In fact, the problem is reverse engineering of face detection where the face is detected using different machine learning algorithms for the purpose of security, authentication and surveillance.</a:t>
            </a:r>
            <a:endParaRPr lang="en-IN" sz="4400" dirty="0">
              <a:solidFill>
                <a:schemeClr val="bg1"/>
              </a:solidFill>
              <a:latin typeface="Times New Roman" panose="02020603050405020304" pitchFamily="18" charset="0"/>
              <a:cs typeface="Times New Roman" panose="02020603050405020304" pitchFamily="18" charset="0"/>
            </a:endParaRPr>
          </a:p>
          <a:p>
            <a:pPr marL="571500" indent="-571500" algn="ctr">
              <a:buFont typeface="Wingdings" panose="05000000000000000000" pitchFamily="2" charset="2"/>
              <a:buChar char="q"/>
            </a:pPr>
            <a:endParaRPr lang="en-IN" sz="4400" i="1" u="sng" dirty="0"/>
          </a:p>
          <a:p>
            <a:pPr marL="571500" indent="-571500" algn="ctr">
              <a:buFont typeface="Wingdings" panose="05000000000000000000" pitchFamily="2" charset="2"/>
              <a:buChar char="q"/>
            </a:pPr>
            <a:endParaRPr lang="en-IN" sz="4400" i="1" u="sng" dirty="0"/>
          </a:p>
          <a:p>
            <a:pPr marL="571500" indent="-571500" algn="ctr">
              <a:buFont typeface="Wingdings" panose="05000000000000000000" pitchFamily="2" charset="2"/>
              <a:buChar char="q"/>
            </a:pPr>
            <a:endParaRPr lang="en-IN" sz="4400" i="1" u="sng" dirty="0"/>
          </a:p>
          <a:p>
            <a:pPr marL="571500" indent="-571500" algn="ctr">
              <a:buFont typeface="Wingdings" panose="05000000000000000000" pitchFamily="2" charset="2"/>
              <a:buChar char="q"/>
            </a:pPr>
            <a:endParaRPr lang="en-IN" sz="4400" i="1" u="sng" dirty="0"/>
          </a:p>
          <a:p>
            <a:pPr marL="571500" indent="-571500" algn="ctr">
              <a:buFont typeface="Wingdings" panose="05000000000000000000" pitchFamily="2" charset="2"/>
              <a:buChar char="q"/>
            </a:pPr>
            <a:endParaRPr lang="en-IN" sz="4400" i="1" u="sng" dirty="0"/>
          </a:p>
          <a:p>
            <a:pPr marL="571500" indent="-571500" algn="ctr">
              <a:buFont typeface="Wingdings" panose="05000000000000000000" pitchFamily="2" charset="2"/>
              <a:buChar char="q"/>
            </a:pPr>
            <a:endParaRPr lang="en-IN" sz="4400" i="1" u="sng" dirty="0"/>
          </a:p>
          <a:p>
            <a:pPr marL="571500" indent="-571500" algn="ctr">
              <a:buFont typeface="Wingdings" panose="05000000000000000000" pitchFamily="2" charset="2"/>
              <a:buChar char="q"/>
            </a:pPr>
            <a:endParaRPr lang="en-IN" sz="4400" i="1" u="sng" dirty="0"/>
          </a:p>
          <a:p>
            <a:pPr marL="571500" indent="-571500" algn="ctr">
              <a:buFont typeface="Wingdings" panose="05000000000000000000" pitchFamily="2" charset="2"/>
              <a:buChar char="q"/>
            </a:pPr>
            <a:endParaRPr lang="en-IN" sz="4400" i="1" u="sng" dirty="0"/>
          </a:p>
        </p:txBody>
      </p:sp>
    </p:spTree>
    <p:extLst>
      <p:ext uri="{BB962C8B-B14F-4D97-AF65-F5344CB8AC3E}">
        <p14:creationId xmlns:p14="http://schemas.microsoft.com/office/powerpoint/2010/main" val="4293962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84C1E-CB96-9AC1-E6C9-980B7D98FA3F}"/>
              </a:ext>
            </a:extLst>
          </p:cNvPr>
          <p:cNvSpPr txBox="1"/>
          <p:nvPr/>
        </p:nvSpPr>
        <p:spPr>
          <a:xfrm>
            <a:off x="102476" y="70946"/>
            <a:ext cx="11910847" cy="5539978"/>
          </a:xfrm>
          <a:prstGeom prst="rect">
            <a:avLst/>
          </a:prstGeom>
          <a:noFill/>
        </p:spPr>
        <p:txBody>
          <a:bodyPr wrap="square" rtlCol="0">
            <a:spAutoFit/>
          </a:bodyPr>
          <a:lstStyle/>
          <a:p>
            <a:pPr marL="571500" indent="-571500">
              <a:buFont typeface="Wingdings" panose="05000000000000000000" pitchFamily="2" charset="2"/>
              <a:buChar char="q"/>
            </a:pPr>
            <a:r>
              <a:rPr lang="en-IN" sz="4400" u="sng" dirty="0">
                <a:solidFill>
                  <a:schemeClr val="tx1">
                    <a:lumMod val="95000"/>
                    <a:lumOff val="5000"/>
                  </a:schemeClr>
                </a:solidFill>
                <a:latin typeface="Times New Roman" panose="02020603050405020304" pitchFamily="18" charset="0"/>
                <a:cs typeface="Times New Roman" panose="02020603050405020304" pitchFamily="18" charset="0"/>
              </a:rPr>
              <a:t>CONCLUSION-</a:t>
            </a:r>
            <a:endParaRPr lang="en-IN" sz="1600" u="sng" dirty="0">
              <a:solidFill>
                <a:schemeClr val="tx1">
                  <a:lumMod val="95000"/>
                  <a:lumOff val="5000"/>
                </a:schemeClr>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2800" u="sng"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Measures must be taken to control the spread of the COVID19 pandemic. This face mask recognition system is a very good and efficient way to do so. </a:t>
            </a:r>
          </a:p>
          <a:p>
            <a:pPr marL="342900" indent="-342900">
              <a:buFont typeface="Wingdings" panose="05000000000000000000" pitchFamily="2" charset="2"/>
              <a:buChar char="v"/>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system will separate the people from the crowd who are not wearing mask.</a:t>
            </a:r>
          </a:p>
          <a:p>
            <a:pPr marL="342900" indent="-342900">
              <a:buFont typeface="Wingdings" panose="05000000000000000000" pitchFamily="2" charset="2"/>
              <a:buChar char="v"/>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identification of people, violating the COVID norms increases the adaptability of the face mask detection system for the public sake. </a:t>
            </a:r>
          </a:p>
          <a:p>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system can be applied in many areas like metro stations, markets, schools, railway stations and many other crowded places to monitor the crowd and to ensure that everyone is wearing mask.</a:t>
            </a:r>
          </a:p>
          <a:p>
            <a:endParaRPr lang="en-IN" dirty="0"/>
          </a:p>
        </p:txBody>
      </p:sp>
    </p:spTree>
    <p:extLst>
      <p:ext uri="{BB962C8B-B14F-4D97-AF65-F5344CB8AC3E}">
        <p14:creationId xmlns:p14="http://schemas.microsoft.com/office/powerpoint/2010/main" val="395308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4200A-7FFA-C0E3-9BF8-F341FE2113E2}"/>
              </a:ext>
            </a:extLst>
          </p:cNvPr>
          <p:cNvSpPr txBox="1"/>
          <p:nvPr/>
        </p:nvSpPr>
        <p:spPr>
          <a:xfrm>
            <a:off x="189186" y="354724"/>
            <a:ext cx="11256579" cy="4555093"/>
          </a:xfrm>
          <a:prstGeom prst="rect">
            <a:avLst/>
          </a:prstGeom>
          <a:noFill/>
        </p:spPr>
        <p:txBody>
          <a:bodyPr wrap="square" rtlCol="0">
            <a:spAutoFit/>
          </a:bodyPr>
          <a:lstStyle/>
          <a:p>
            <a:pPr marL="571500" indent="-571500">
              <a:buFont typeface="Wingdings" panose="05000000000000000000" pitchFamily="2" charset="2"/>
              <a:buChar char="q"/>
            </a:pPr>
            <a:r>
              <a:rPr lang="en-IN" sz="4400" u="sng" dirty="0">
                <a:solidFill>
                  <a:schemeClr val="tx1">
                    <a:lumMod val="95000"/>
                    <a:lumOff val="5000"/>
                  </a:schemeClr>
                </a:solidFill>
                <a:latin typeface="Times New Roman" panose="02020603050405020304" pitchFamily="18" charset="0"/>
                <a:cs typeface="Times New Roman" panose="02020603050405020304" pitchFamily="18" charset="0"/>
              </a:rPr>
              <a:t>FUTURE SCOPE</a:t>
            </a:r>
          </a:p>
          <a:p>
            <a:pPr marL="571500" indent="-571500">
              <a:buFont typeface="Wingdings" panose="05000000000000000000" pitchFamily="2" charset="2"/>
              <a:buChar char="q"/>
            </a:pPr>
            <a:endParaRPr lang="en-US" sz="1800" b="0" i="0" dirty="0">
              <a:solidFill>
                <a:srgbClr val="333333"/>
              </a:solidFill>
              <a:effectLst/>
              <a:latin typeface="Georgia" panose="02040502050405020303" pitchFamily="18" charset="0"/>
            </a:endParaRPr>
          </a:p>
          <a:p>
            <a:pPr marL="571500" indent="-571500">
              <a:buFont typeface="Wingdings" panose="05000000000000000000" pitchFamily="2" charset="2"/>
              <a:buChar char="v"/>
            </a:pPr>
            <a:endParaRPr lang="en-US" sz="1800" dirty="0">
              <a:solidFill>
                <a:srgbClr val="333333"/>
              </a:solidFill>
              <a:latin typeface="Georgia" panose="02040502050405020303" pitchFamily="18" charset="0"/>
            </a:endParaRPr>
          </a:p>
          <a:p>
            <a:pPr marL="571500" indent="-571500" algn="just">
              <a:buFont typeface="Arial" panose="020B0604020202020204" pitchFamily="34" charset="0"/>
              <a:buChar char="•"/>
            </a:pP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 proposed system could be upgraded for future works by integrating them with automated thermal detection systems.</a:t>
            </a:r>
          </a:p>
          <a:p>
            <a:pPr marL="571500" indent="-571500" algn="just">
              <a:buFont typeface="Arial" panose="020B0604020202020204" pitchFamily="34" charset="0"/>
              <a:buChar char="•"/>
            </a:pPr>
            <a:endPar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A feature of facial landmark detection could be added for biometric purposes.</a:t>
            </a:r>
          </a:p>
          <a:p>
            <a:pPr algn="just"/>
            <a:endPar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 quality of datasets could be improved by removing images with insufficient light.</a:t>
            </a:r>
          </a:p>
          <a:p>
            <a:endParaRPr lang="en-IN" dirty="0"/>
          </a:p>
        </p:txBody>
      </p:sp>
    </p:spTree>
    <p:extLst>
      <p:ext uri="{BB962C8B-B14F-4D97-AF65-F5344CB8AC3E}">
        <p14:creationId xmlns:p14="http://schemas.microsoft.com/office/powerpoint/2010/main" val="2183800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B1161-ADE3-C59D-10CC-F21E579D2E99}"/>
              </a:ext>
            </a:extLst>
          </p:cNvPr>
          <p:cNvSpPr txBox="1"/>
          <p:nvPr/>
        </p:nvSpPr>
        <p:spPr>
          <a:xfrm>
            <a:off x="0" y="134006"/>
            <a:ext cx="12013324" cy="11664732"/>
          </a:xfrm>
          <a:prstGeom prst="rect">
            <a:avLst/>
          </a:prstGeom>
          <a:noFill/>
        </p:spPr>
        <p:txBody>
          <a:bodyPr wrap="square" rtlCol="0">
            <a:spAutoFit/>
          </a:bodyPr>
          <a:lstStyle/>
          <a:p>
            <a:pPr marL="571500" indent="-571500">
              <a:buFont typeface="Wingdings" panose="05000000000000000000" pitchFamily="2" charset="2"/>
              <a:buChar char="q"/>
            </a:pPr>
            <a:r>
              <a:rPr lang="en-IN" sz="4400" u="sng" dirty="0">
                <a:latin typeface="Times New Roman" panose="02020603050405020304" pitchFamily="18" charset="0"/>
                <a:cs typeface="Times New Roman" panose="02020603050405020304" pitchFamily="18" charset="0"/>
              </a:rPr>
              <a:t>REFERENCES</a:t>
            </a:r>
            <a:endParaRPr lang="en-IN" u="sng"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u="sng"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1]</a:t>
            </a:r>
            <a:r>
              <a:rPr lang="en-IN" sz="2000" b="0" i="0" dirty="0">
                <a:solidFill>
                  <a:srgbClr val="222222"/>
                </a:solidFill>
                <a:effectLst/>
                <a:latin typeface="Arial" panose="020B0604020202020204" pitchFamily="34" charset="0"/>
              </a:rPr>
              <a:t> </a:t>
            </a:r>
            <a:r>
              <a:rPr lang="en-IN" sz="2000" b="0" i="0" dirty="0" err="1">
                <a:solidFill>
                  <a:srgbClr val="222222"/>
                </a:solidFill>
                <a:effectLst/>
                <a:latin typeface="Times New Roman" panose="02020603050405020304" pitchFamily="18" charset="0"/>
                <a:cs typeface="Times New Roman" panose="02020603050405020304" pitchFamily="18" charset="0"/>
              </a:rPr>
              <a:t>Ieamsaard</a:t>
            </a:r>
            <a:r>
              <a:rPr lang="en-IN" sz="2000" b="0" i="0" dirty="0">
                <a:solidFill>
                  <a:srgbClr val="222222"/>
                </a:solidFill>
                <a:effectLst/>
                <a:latin typeface="Times New Roman" panose="02020603050405020304" pitchFamily="18" charset="0"/>
                <a:cs typeface="Times New Roman" panose="02020603050405020304" pitchFamily="18" charset="0"/>
              </a:rPr>
              <a:t>, </a:t>
            </a:r>
            <a:r>
              <a:rPr lang="en-IN" sz="2000" b="0" i="0" dirty="0" err="1">
                <a:solidFill>
                  <a:srgbClr val="222222"/>
                </a:solidFill>
                <a:effectLst/>
                <a:latin typeface="Times New Roman" panose="02020603050405020304" pitchFamily="18" charset="0"/>
                <a:cs typeface="Times New Roman" panose="02020603050405020304" pitchFamily="18" charset="0"/>
              </a:rPr>
              <a:t>Jirarat</a:t>
            </a:r>
            <a:r>
              <a:rPr lang="en-IN" sz="2000" b="0" i="0" dirty="0">
                <a:solidFill>
                  <a:srgbClr val="222222"/>
                </a:solidFill>
                <a:effectLst/>
                <a:latin typeface="Times New Roman" panose="02020603050405020304" pitchFamily="18" charset="0"/>
                <a:cs typeface="Times New Roman" panose="02020603050405020304" pitchFamily="18" charset="0"/>
              </a:rPr>
              <a:t>, </a:t>
            </a:r>
            <a:r>
              <a:rPr lang="en-IN" sz="2000" b="0" i="0" dirty="0" err="1">
                <a:solidFill>
                  <a:srgbClr val="222222"/>
                </a:solidFill>
                <a:effectLst/>
                <a:latin typeface="Times New Roman" panose="02020603050405020304" pitchFamily="18" charset="0"/>
                <a:cs typeface="Times New Roman" panose="02020603050405020304" pitchFamily="18" charset="0"/>
              </a:rPr>
              <a:t>Surapon</a:t>
            </a:r>
            <a:r>
              <a:rPr lang="en-IN" sz="2000" b="0" i="0" dirty="0">
                <a:solidFill>
                  <a:srgbClr val="222222"/>
                </a:solidFill>
                <a:effectLst/>
                <a:latin typeface="Times New Roman" panose="02020603050405020304" pitchFamily="18" charset="0"/>
                <a:cs typeface="Times New Roman" panose="02020603050405020304" pitchFamily="18" charset="0"/>
              </a:rPr>
              <a:t> Nathanael </a:t>
            </a:r>
            <a:r>
              <a:rPr lang="en-IN" sz="2000" b="0" i="0" dirty="0" err="1">
                <a:solidFill>
                  <a:srgbClr val="222222"/>
                </a:solidFill>
                <a:effectLst/>
                <a:latin typeface="Times New Roman" panose="02020603050405020304" pitchFamily="18" charset="0"/>
                <a:cs typeface="Times New Roman" panose="02020603050405020304" pitchFamily="18" charset="0"/>
              </a:rPr>
              <a:t>Charoensook</a:t>
            </a:r>
            <a:r>
              <a:rPr lang="en-IN" sz="2000" b="0" i="0" dirty="0">
                <a:solidFill>
                  <a:srgbClr val="222222"/>
                </a:solidFill>
                <a:effectLst/>
                <a:latin typeface="Times New Roman" panose="02020603050405020304" pitchFamily="18" charset="0"/>
                <a:cs typeface="Times New Roman" panose="02020603050405020304" pitchFamily="18" charset="0"/>
              </a:rPr>
              <a:t>, and </a:t>
            </a:r>
            <a:r>
              <a:rPr lang="en-IN" sz="2000" b="0" i="0" dirty="0" err="1">
                <a:solidFill>
                  <a:srgbClr val="222222"/>
                </a:solidFill>
                <a:effectLst/>
                <a:latin typeface="Times New Roman" panose="02020603050405020304" pitchFamily="18" charset="0"/>
                <a:cs typeface="Times New Roman" panose="02020603050405020304" pitchFamily="18" charset="0"/>
              </a:rPr>
              <a:t>Suchart</a:t>
            </a:r>
            <a:r>
              <a:rPr lang="en-IN" sz="2000" b="0" i="0" dirty="0">
                <a:solidFill>
                  <a:srgbClr val="222222"/>
                </a:solidFill>
                <a:effectLst/>
                <a:latin typeface="Times New Roman" panose="02020603050405020304" pitchFamily="18" charset="0"/>
                <a:cs typeface="Times New Roman" panose="02020603050405020304" pitchFamily="18" charset="0"/>
              </a:rPr>
              <a:t> </a:t>
            </a:r>
            <a:r>
              <a:rPr lang="en-IN" sz="2000" b="0" i="0" dirty="0" err="1">
                <a:solidFill>
                  <a:srgbClr val="222222"/>
                </a:solidFill>
                <a:effectLst/>
                <a:latin typeface="Times New Roman" panose="02020603050405020304" pitchFamily="18" charset="0"/>
                <a:cs typeface="Times New Roman" panose="02020603050405020304" pitchFamily="18" charset="0"/>
              </a:rPr>
              <a:t>Yammen</a:t>
            </a:r>
            <a:r>
              <a:rPr lang="en-IN" sz="2000" b="0" i="0" dirty="0">
                <a:solidFill>
                  <a:srgbClr val="222222"/>
                </a:solidFill>
                <a:effectLst/>
                <a:latin typeface="Times New Roman" panose="02020603050405020304" pitchFamily="18" charset="0"/>
                <a:cs typeface="Times New Roman" panose="02020603050405020304" pitchFamily="18" charset="0"/>
              </a:rPr>
              <a:t>. "Deep learning-based face mask detection using yolov5." </a:t>
            </a:r>
            <a:r>
              <a:rPr lang="en-IN" sz="2000" b="0" i="1" dirty="0">
                <a:solidFill>
                  <a:srgbClr val="222222"/>
                </a:solidFill>
                <a:effectLst/>
                <a:latin typeface="Times New Roman" panose="02020603050405020304" pitchFamily="18" charset="0"/>
                <a:cs typeface="Times New Roman" panose="02020603050405020304" pitchFamily="18" charset="0"/>
              </a:rPr>
              <a:t>2021 9th International Electrical Engineering Congress (</a:t>
            </a:r>
            <a:r>
              <a:rPr lang="en-IN" sz="2000" b="0" i="1" dirty="0" err="1">
                <a:solidFill>
                  <a:srgbClr val="222222"/>
                </a:solidFill>
                <a:effectLst/>
                <a:latin typeface="Times New Roman" panose="02020603050405020304" pitchFamily="18" charset="0"/>
                <a:cs typeface="Times New Roman" panose="02020603050405020304" pitchFamily="18" charset="0"/>
              </a:rPr>
              <a:t>iEECON</a:t>
            </a:r>
            <a:r>
              <a:rPr lang="en-IN" sz="2000" b="0" i="1" dirty="0">
                <a:solidFill>
                  <a:srgbClr val="222222"/>
                </a:solidFill>
                <a:effectLst/>
                <a:latin typeface="Times New Roman" panose="02020603050405020304" pitchFamily="18" charset="0"/>
                <a:cs typeface="Times New Roman" panose="02020603050405020304" pitchFamily="18" charset="0"/>
              </a:rPr>
              <a:t>)</a:t>
            </a:r>
            <a:r>
              <a:rPr lang="en-IN" sz="2000" b="0" i="0" dirty="0">
                <a:solidFill>
                  <a:srgbClr val="222222"/>
                </a:solidFill>
                <a:effectLst/>
                <a:latin typeface="Times New Roman" panose="02020603050405020304" pitchFamily="18" charset="0"/>
                <a:cs typeface="Times New Roman" panose="02020603050405020304" pitchFamily="18" charset="0"/>
              </a:rPr>
              <a:t>. IEEE, 2021</a:t>
            </a:r>
            <a:r>
              <a:rPr lang="en-IN" sz="2000" b="0" i="0" dirty="0">
                <a:solidFill>
                  <a:srgbClr val="222222"/>
                </a:solidFill>
                <a:effectLst/>
                <a:latin typeface="Arial" panose="020B0604020202020204" pitchFamily="34" charset="0"/>
              </a:rPr>
              <a:t>.</a:t>
            </a:r>
          </a:p>
          <a:p>
            <a:pPr marL="285750" indent="-285750">
              <a:buFont typeface="Arial" panose="020B0604020202020204" pitchFamily="34" charset="0"/>
              <a:buChar char="•"/>
            </a:pP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[2]</a:t>
            </a:r>
            <a:r>
              <a:rPr lang="en-US" sz="2000" dirty="0"/>
              <a:t> </a:t>
            </a:r>
            <a:r>
              <a:rPr lang="en-US" sz="2000" dirty="0">
                <a:latin typeface="Times New Roman" panose="02020603050405020304" pitchFamily="18" charset="0"/>
                <a:cs typeface="Times New Roman" panose="02020603050405020304" pitchFamily="18" charset="0"/>
              </a:rPr>
              <a:t>N. Sharma, R. Sharma, N. Jindal, Machine learning and deep learning applications-a vision, Global Trans. Proc.</a:t>
            </a:r>
          </a:p>
          <a:p>
            <a:pPr marL="285750" indent="-285750">
              <a:buFont typeface="Arial" panose="020B0604020202020204" pitchFamily="34" charset="0"/>
              <a:buChar char="•"/>
            </a:pP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[3]</a:t>
            </a:r>
            <a:r>
              <a:rPr lang="en-IN" sz="2000" dirty="0">
                <a:solidFill>
                  <a:schemeClr val="bg1"/>
                </a:solidFill>
                <a:latin typeface="Times New Roman" panose="02020603050405020304" pitchFamily="18" charset="0"/>
                <a:cs typeface="Times New Roman" panose="02020603050405020304" pitchFamily="18" charset="0"/>
              </a:rPr>
              <a:t>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Liu, S., Qi, L., Qin, H., Shi, J., &amp; Jia, J. (2018). Using a network for instance segmentation. In Proceedings of the IEEE conference on computer vision.</a:t>
            </a:r>
            <a:endParaRPr lang="en-IN" sz="12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[4]</a:t>
            </a:r>
            <a:r>
              <a:rPr lang="en-US" sz="2000" dirty="0"/>
              <a:t> </a:t>
            </a:r>
            <a:r>
              <a:rPr lang="en-US" sz="2000" dirty="0">
                <a:latin typeface="Times New Roman" panose="02020603050405020304" pitchFamily="18" charset="0"/>
                <a:cs typeface="Times New Roman" panose="02020603050405020304" pitchFamily="18" charset="0"/>
              </a:rPr>
              <a:t>Z. Zhang, B. Bowes, The future of artificial intelligence (AI) and machine learning (ML) in landscape design: a case study in coastal Virginia, USA, J. Digital Landscape Arch. 2019 (4) (2019).</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[5]</a:t>
            </a:r>
            <a:r>
              <a:rPr lang="en-IN" sz="2000" dirty="0">
                <a:solidFill>
                  <a:schemeClr val="bg1"/>
                </a:solidFill>
                <a:latin typeface="Times New Roman" panose="02020603050405020304" pitchFamily="18" charset="0"/>
                <a:cs typeface="Times New Roman" panose="02020603050405020304" pitchFamily="18" charset="0"/>
              </a:rPr>
              <a:t>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Nishiura, H., Kobayashi, T., Miyama, T., Suzuki, A., Jung, S. M., Hayashi, K., ... &amp; Linton, N. M. (2020). Estimation of the asymptomatic ratio of novel coronavirus infections (COVID-19). International Journal of infectious diseases, 94, 154.</a:t>
            </a:r>
            <a:endParaRPr lang="en-IN" sz="12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u="sng"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8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2347ED-AE71-9BDE-628E-6B06A8B2AB0F}"/>
              </a:ext>
            </a:extLst>
          </p:cNvPr>
          <p:cNvSpPr txBox="1"/>
          <p:nvPr/>
        </p:nvSpPr>
        <p:spPr>
          <a:xfrm>
            <a:off x="0" y="0"/>
            <a:ext cx="11832020" cy="5509200"/>
          </a:xfrm>
          <a:prstGeom prst="rect">
            <a:avLst/>
          </a:prstGeom>
          <a:noFill/>
        </p:spPr>
        <p:txBody>
          <a:bodyPr wrap="square" rtlCol="0">
            <a:spAutoFit/>
          </a:bodyPr>
          <a:lstStyle/>
          <a:p>
            <a:pPr marL="571500" indent="-571500">
              <a:buFont typeface="Wingdings" panose="05000000000000000000" pitchFamily="2" charset="2"/>
              <a:buChar char="q"/>
            </a:pPr>
            <a:r>
              <a:rPr lang="en-IN" sz="4400" i="1" u="sng" dirty="0">
                <a:latin typeface="Times New Roman" panose="02020603050405020304" pitchFamily="18" charset="0"/>
                <a:cs typeface="Times New Roman" panose="02020603050405020304" pitchFamily="18" charset="0"/>
              </a:rPr>
              <a:t>LITERATURE REVIEW</a:t>
            </a:r>
          </a:p>
          <a:p>
            <a:pPr marL="571500" indent="-571500">
              <a:buFont typeface="Wingdings" panose="05000000000000000000" pitchFamily="2" charset="2"/>
              <a:buChar char="q"/>
            </a:pPr>
            <a:endParaRPr lang="en-IN" sz="4400" i="1" u="sng" dirty="0"/>
          </a:p>
          <a:p>
            <a:pPr marL="571500" indent="-571500">
              <a:buFont typeface="Wingdings" panose="05000000000000000000" pitchFamily="2" charset="2"/>
              <a:buChar char="q"/>
            </a:pPr>
            <a:endParaRPr lang="en-IN" sz="4400" i="1" u="sng" dirty="0"/>
          </a:p>
          <a:p>
            <a:pPr marL="571500" indent="-571500">
              <a:buFont typeface="Wingdings" panose="05000000000000000000" pitchFamily="2" charset="2"/>
              <a:buChar char="q"/>
            </a:pPr>
            <a:endParaRPr lang="en-IN" sz="4400" i="1" u="sng" dirty="0"/>
          </a:p>
          <a:p>
            <a:pPr marL="571500" indent="-571500">
              <a:buFont typeface="Wingdings" panose="05000000000000000000" pitchFamily="2" charset="2"/>
              <a:buChar char="q"/>
            </a:pPr>
            <a:endParaRPr lang="en-IN" sz="4400" i="1" u="sng" dirty="0"/>
          </a:p>
          <a:p>
            <a:pPr marL="571500" indent="-571500">
              <a:buFont typeface="Wingdings" panose="05000000000000000000" pitchFamily="2" charset="2"/>
              <a:buChar char="q"/>
            </a:pPr>
            <a:endParaRPr lang="en-IN" sz="4400" i="1" u="sng" dirty="0"/>
          </a:p>
          <a:p>
            <a:pPr marL="571500" indent="-571500">
              <a:buFont typeface="Wingdings" panose="05000000000000000000" pitchFamily="2" charset="2"/>
              <a:buChar char="q"/>
            </a:pPr>
            <a:endParaRPr lang="en-IN" sz="4400" i="1" u="sng" dirty="0"/>
          </a:p>
          <a:p>
            <a:pPr marL="571500" indent="-571500">
              <a:buFont typeface="Wingdings" panose="05000000000000000000" pitchFamily="2" charset="2"/>
              <a:buChar char="q"/>
            </a:pPr>
            <a:endParaRPr lang="en-IN" sz="4400" i="1" u="sng" dirty="0"/>
          </a:p>
        </p:txBody>
      </p:sp>
      <p:graphicFrame>
        <p:nvGraphicFramePr>
          <p:cNvPr id="3" name="Table 3">
            <a:extLst>
              <a:ext uri="{FF2B5EF4-FFF2-40B4-BE49-F238E27FC236}">
                <a16:creationId xmlns:a16="http://schemas.microsoft.com/office/drawing/2014/main" id="{6BF95BE1-6070-6995-DCDA-7E6C1E5BF6A1}"/>
              </a:ext>
            </a:extLst>
          </p:cNvPr>
          <p:cNvGraphicFramePr>
            <a:graphicFrameLocks noGrp="1"/>
          </p:cNvGraphicFramePr>
          <p:nvPr>
            <p:extLst>
              <p:ext uri="{D42A27DB-BD31-4B8C-83A1-F6EECF244321}">
                <p14:modId xmlns:p14="http://schemas.microsoft.com/office/powerpoint/2010/main" val="2893495612"/>
              </p:ext>
            </p:extLst>
          </p:nvPr>
        </p:nvGraphicFramePr>
        <p:xfrm>
          <a:off x="359980" y="875031"/>
          <a:ext cx="11558750" cy="5382257"/>
        </p:xfrm>
        <a:graphic>
          <a:graphicData uri="http://schemas.openxmlformats.org/drawingml/2006/table">
            <a:tbl>
              <a:tblPr firstRow="1" bandRow="1">
                <a:tableStyleId>{5C22544A-7EE6-4342-B048-85BDC9FD1C3A}</a:tableStyleId>
              </a:tblPr>
              <a:tblGrid>
                <a:gridCol w="1228773">
                  <a:extLst>
                    <a:ext uri="{9D8B030D-6E8A-4147-A177-3AD203B41FA5}">
                      <a16:colId xmlns:a16="http://schemas.microsoft.com/office/drawing/2014/main" val="1305260060"/>
                    </a:ext>
                  </a:extLst>
                </a:gridCol>
                <a:gridCol w="2377468">
                  <a:extLst>
                    <a:ext uri="{9D8B030D-6E8A-4147-A177-3AD203B41FA5}">
                      <a16:colId xmlns:a16="http://schemas.microsoft.com/office/drawing/2014/main" val="1643033810"/>
                    </a:ext>
                  </a:extLst>
                </a:gridCol>
                <a:gridCol w="1698193">
                  <a:extLst>
                    <a:ext uri="{9D8B030D-6E8A-4147-A177-3AD203B41FA5}">
                      <a16:colId xmlns:a16="http://schemas.microsoft.com/office/drawing/2014/main" val="4044352045"/>
                    </a:ext>
                  </a:extLst>
                </a:gridCol>
                <a:gridCol w="1242579">
                  <a:extLst>
                    <a:ext uri="{9D8B030D-6E8A-4147-A177-3AD203B41FA5}">
                      <a16:colId xmlns:a16="http://schemas.microsoft.com/office/drawing/2014/main" val="2829265730"/>
                    </a:ext>
                  </a:extLst>
                </a:gridCol>
                <a:gridCol w="3193429">
                  <a:extLst>
                    <a:ext uri="{9D8B030D-6E8A-4147-A177-3AD203B41FA5}">
                      <a16:colId xmlns:a16="http://schemas.microsoft.com/office/drawing/2014/main" val="2837300786"/>
                    </a:ext>
                  </a:extLst>
                </a:gridCol>
                <a:gridCol w="1818308">
                  <a:extLst>
                    <a:ext uri="{9D8B030D-6E8A-4147-A177-3AD203B41FA5}">
                      <a16:colId xmlns:a16="http://schemas.microsoft.com/office/drawing/2014/main" val="288806472"/>
                    </a:ext>
                  </a:extLst>
                </a:gridCol>
              </a:tblGrid>
              <a:tr h="884765">
                <a:tc>
                  <a:txBody>
                    <a:bodyPr/>
                    <a:lstStyle/>
                    <a:p>
                      <a:r>
                        <a:rPr lang="en-IN" dirty="0">
                          <a:latin typeface="Times New Roman" panose="02020603050405020304" pitchFamily="18" charset="0"/>
                          <a:cs typeface="Times New Roman" panose="02020603050405020304" pitchFamily="18" charset="0"/>
                        </a:rPr>
                        <a:t>Reference No.</a:t>
                      </a:r>
                    </a:p>
                  </a:txBody>
                  <a:tcPr/>
                </a:tc>
                <a:tc>
                  <a:txBody>
                    <a:bodyPr/>
                    <a:lstStyle/>
                    <a:p>
                      <a:r>
                        <a:rPr lang="en-IN" dirty="0">
                          <a:latin typeface="Times New Roman" panose="02020603050405020304" pitchFamily="18" charset="0"/>
                          <a:cs typeface="Times New Roman" panose="02020603050405020304" pitchFamily="18" charset="0"/>
                        </a:rPr>
                        <a:t>Problem</a:t>
                      </a:r>
                    </a:p>
                  </a:txBody>
                  <a:tcPr/>
                </a:tc>
                <a:tc>
                  <a:txBody>
                    <a:bodyPr/>
                    <a:lstStyle/>
                    <a:p>
                      <a:r>
                        <a:rPr lang="en-IN" dirty="0">
                          <a:latin typeface="Times New Roman" panose="02020603050405020304" pitchFamily="18" charset="0"/>
                          <a:cs typeface="Times New Roman" panose="02020603050405020304" pitchFamily="18" charset="0"/>
                        </a:rPr>
                        <a:t>Methodology</a:t>
                      </a:r>
                    </a:p>
                  </a:txBody>
                  <a:tcPr/>
                </a:tc>
                <a:tc>
                  <a:txBody>
                    <a:bodyPr/>
                    <a:lstStyle/>
                    <a:p>
                      <a:r>
                        <a:rPr lang="en-IN" dirty="0">
                          <a:latin typeface="Times New Roman" panose="02020603050405020304" pitchFamily="18" charset="0"/>
                          <a:cs typeface="Times New Roman" panose="02020603050405020304" pitchFamily="18" charset="0"/>
                        </a:rPr>
                        <a:t>Dataset</a:t>
                      </a:r>
                    </a:p>
                  </a:txBody>
                  <a:tcPr/>
                </a:tc>
                <a:tc>
                  <a:txBody>
                    <a:bodyPr/>
                    <a:lstStyle/>
                    <a:p>
                      <a:r>
                        <a:rPr lang="en-IN" dirty="0">
                          <a:latin typeface="Times New Roman" panose="02020603050405020304" pitchFamily="18" charset="0"/>
                          <a:cs typeface="Times New Roman" panose="02020603050405020304" pitchFamily="18" charset="0"/>
                        </a:rPr>
                        <a:t>Work Done</a:t>
                      </a:r>
                    </a:p>
                  </a:txBody>
                  <a:tcPr/>
                </a:tc>
                <a:tc>
                  <a:txBody>
                    <a:bodyPr/>
                    <a:lstStyle/>
                    <a:p>
                      <a:r>
                        <a:rPr lang="en-IN"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4156107497"/>
                  </a:ext>
                </a:extLst>
              </a:tr>
              <a:tr h="1845732">
                <a:tc>
                  <a:txBody>
                    <a:bodyPr/>
                    <a:lstStyle/>
                    <a:p>
                      <a:r>
                        <a:rPr lang="en-IN" sz="1800" dirty="0"/>
                        <a:t>[1]</a:t>
                      </a:r>
                    </a:p>
                  </a:txBody>
                  <a:tcPr/>
                </a:tc>
                <a:tc>
                  <a:txBody>
                    <a:bodyPr/>
                    <a:lstStyle/>
                    <a:p>
                      <a:r>
                        <a:rPr lang="en-US" dirty="0">
                          <a:latin typeface="Times New Roman" panose="02020603050405020304" pitchFamily="18" charset="0"/>
                          <a:cs typeface="Times New Roman" panose="02020603050405020304" pitchFamily="18" charset="0"/>
                        </a:rPr>
                        <a:t>FACE MASK DETECTION USING YOLOV5</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FACE MASK DETECTION USING DEEP LEARNING</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PUBLIC DOMAIN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USED YOLOV5 PRETRAINED MODEL FOR IDENTIFYING A PERSON HAS WEAR MASK OR NOT.</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ACCURACY OBTAINED=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93.4%</a:t>
                      </a:r>
                      <a:endParaRPr lang="en-IN" b="0" dirty="0">
                        <a:latin typeface="Times New Roman" panose="02020603050405020304" pitchFamily="18" charset="0"/>
                        <a:cs typeface="Times New Roman" panose="02020603050405020304" pitchFamily="18" charset="0"/>
                      </a:endParaRPr>
                    </a:p>
                    <a:p>
                      <a:endParaRPr lang="en-IN" dirty="0"/>
                    </a:p>
                  </a:txBody>
                  <a:tcPr/>
                </a:tc>
                <a:extLst>
                  <a:ext uri="{0D108BD9-81ED-4DB2-BD59-A6C34878D82A}">
                    <a16:rowId xmlns:a16="http://schemas.microsoft.com/office/drawing/2014/main" val="965020689"/>
                  </a:ext>
                </a:extLst>
              </a:tr>
              <a:tr h="959781">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FACE MASK DETECTION USING DEEP LEARNING</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DEEP 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PUBLIC DOMAIN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USED DEEP LEARNING TO IDNTIFY MASK WEARING PEOPLES.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ACCURACY OBTAINED=</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98.7%</a:t>
                      </a:r>
                    </a:p>
                    <a:p>
                      <a:endParaRPr lang="en-IN" dirty="0"/>
                    </a:p>
                  </a:txBody>
                  <a:tcPr/>
                </a:tc>
                <a:extLst>
                  <a:ext uri="{0D108BD9-81ED-4DB2-BD59-A6C34878D82A}">
                    <a16:rowId xmlns:a16="http://schemas.microsoft.com/office/drawing/2014/main" val="4066495632"/>
                  </a:ext>
                </a:extLst>
              </a:tr>
              <a:tr h="1181268">
                <a:tc>
                  <a:txBody>
                    <a:bodyPr/>
                    <a:lstStyle/>
                    <a:p>
                      <a:r>
                        <a:rPr lang="en-IN"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FACE MASK DETECTION USING COMPUTER VISION</a:t>
                      </a:r>
                      <a:endParaRPr lang="en-IN" dirty="0"/>
                    </a:p>
                  </a:txBody>
                  <a:tcPr/>
                </a:tc>
                <a:tc>
                  <a:txBody>
                    <a:bodyPr/>
                    <a:lstStyle/>
                    <a:p>
                      <a:r>
                        <a:rPr lang="en-IN" dirty="0">
                          <a:latin typeface="Times New Roman" panose="02020603050405020304" pitchFamily="18" charset="0"/>
                          <a:cs typeface="Times New Roman" panose="02020603050405020304" pitchFamily="18" charset="0"/>
                        </a:rPr>
                        <a:t>COMPUTER VISION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PUBLIC DOMAIN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USED COMPUTER VISION  WITH OPENCV, AND TENSORFLOW.</a:t>
                      </a:r>
                      <a:endParaRPr lang="en-IN" dirty="0">
                        <a:latin typeface="Times New Roman" panose="02020603050405020304" pitchFamily="18" charset="0"/>
                        <a:cs typeface="Times New Roman" panose="02020603050405020304"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ACCURACY OBTAINED=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=81.93%</a:t>
                      </a:r>
                    </a:p>
                    <a:p>
                      <a:endParaRPr lang="en-IN" dirty="0"/>
                    </a:p>
                  </a:txBody>
                  <a:tcPr/>
                </a:tc>
                <a:extLst>
                  <a:ext uri="{0D108BD9-81ED-4DB2-BD59-A6C34878D82A}">
                    <a16:rowId xmlns:a16="http://schemas.microsoft.com/office/drawing/2014/main" val="1698366755"/>
                  </a:ext>
                </a:extLst>
              </a:tr>
            </a:tbl>
          </a:graphicData>
        </a:graphic>
      </p:graphicFrame>
    </p:spTree>
    <p:extLst>
      <p:ext uri="{BB962C8B-B14F-4D97-AF65-F5344CB8AC3E}">
        <p14:creationId xmlns:p14="http://schemas.microsoft.com/office/powerpoint/2010/main" val="3567950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AE3981D-3FEA-5CCA-5683-2F886CDDCA50}"/>
              </a:ext>
            </a:extLst>
          </p:cNvPr>
          <p:cNvGraphicFramePr>
            <a:graphicFrameLocks noGrp="1"/>
          </p:cNvGraphicFramePr>
          <p:nvPr>
            <p:extLst>
              <p:ext uri="{D42A27DB-BD31-4B8C-83A1-F6EECF244321}">
                <p14:modId xmlns:p14="http://schemas.microsoft.com/office/powerpoint/2010/main" val="3678344333"/>
              </p:ext>
            </p:extLst>
          </p:nvPr>
        </p:nvGraphicFramePr>
        <p:xfrm>
          <a:off x="283779" y="625072"/>
          <a:ext cx="11201400" cy="4418822"/>
        </p:xfrm>
        <a:graphic>
          <a:graphicData uri="http://schemas.openxmlformats.org/drawingml/2006/table">
            <a:tbl>
              <a:tblPr firstRow="1" bandRow="1">
                <a:tableStyleId>{5C22544A-7EE6-4342-B048-85BDC9FD1C3A}</a:tableStyleId>
              </a:tblPr>
              <a:tblGrid>
                <a:gridCol w="1332186">
                  <a:extLst>
                    <a:ext uri="{9D8B030D-6E8A-4147-A177-3AD203B41FA5}">
                      <a16:colId xmlns:a16="http://schemas.microsoft.com/office/drawing/2014/main" val="1347904530"/>
                    </a:ext>
                  </a:extLst>
                </a:gridCol>
                <a:gridCol w="2286000">
                  <a:extLst>
                    <a:ext uri="{9D8B030D-6E8A-4147-A177-3AD203B41FA5}">
                      <a16:colId xmlns:a16="http://schemas.microsoft.com/office/drawing/2014/main" val="1102089150"/>
                    </a:ext>
                  </a:extLst>
                </a:gridCol>
                <a:gridCol w="2159876">
                  <a:extLst>
                    <a:ext uri="{9D8B030D-6E8A-4147-A177-3AD203B41FA5}">
                      <a16:colId xmlns:a16="http://schemas.microsoft.com/office/drawing/2014/main" val="2255664189"/>
                    </a:ext>
                  </a:extLst>
                </a:gridCol>
                <a:gridCol w="1689538">
                  <a:extLst>
                    <a:ext uri="{9D8B030D-6E8A-4147-A177-3AD203B41FA5}">
                      <a16:colId xmlns:a16="http://schemas.microsoft.com/office/drawing/2014/main" val="1103363809"/>
                    </a:ext>
                  </a:extLst>
                </a:gridCol>
                <a:gridCol w="1866900">
                  <a:extLst>
                    <a:ext uri="{9D8B030D-6E8A-4147-A177-3AD203B41FA5}">
                      <a16:colId xmlns:a16="http://schemas.microsoft.com/office/drawing/2014/main" val="2532372375"/>
                    </a:ext>
                  </a:extLst>
                </a:gridCol>
                <a:gridCol w="1866900">
                  <a:extLst>
                    <a:ext uri="{9D8B030D-6E8A-4147-A177-3AD203B41FA5}">
                      <a16:colId xmlns:a16="http://schemas.microsoft.com/office/drawing/2014/main" val="3548967985"/>
                    </a:ext>
                  </a:extLst>
                </a:gridCol>
              </a:tblGrid>
              <a:tr h="1218422">
                <a:tc>
                  <a:txBody>
                    <a:bodyPr/>
                    <a:lstStyle/>
                    <a:p>
                      <a:r>
                        <a:rPr lang="en-IN" dirty="0">
                          <a:latin typeface="Times New Roman" panose="02020603050405020304" pitchFamily="18" charset="0"/>
                          <a:cs typeface="Times New Roman" panose="02020603050405020304" pitchFamily="18" charset="0"/>
                        </a:rPr>
                        <a:t>Reference No.</a:t>
                      </a:r>
                    </a:p>
                  </a:txBody>
                  <a:tcPr/>
                </a:tc>
                <a:tc>
                  <a:txBody>
                    <a:bodyPr/>
                    <a:lstStyle/>
                    <a:p>
                      <a:r>
                        <a:rPr lang="en-IN" dirty="0">
                          <a:latin typeface="Times New Roman" panose="02020603050405020304" pitchFamily="18" charset="0"/>
                          <a:cs typeface="Times New Roman" panose="02020603050405020304" pitchFamily="18" charset="0"/>
                        </a:rPr>
                        <a:t>Problem</a:t>
                      </a:r>
                    </a:p>
                  </a:txBody>
                  <a:tcPr/>
                </a:tc>
                <a:tc>
                  <a:txBody>
                    <a:bodyPr/>
                    <a:lstStyle/>
                    <a:p>
                      <a:r>
                        <a:rPr lang="en-IN" dirty="0">
                          <a:latin typeface="Times New Roman" panose="02020603050405020304" pitchFamily="18" charset="0"/>
                          <a:cs typeface="Times New Roman" panose="02020603050405020304" pitchFamily="18" charset="0"/>
                        </a:rPr>
                        <a:t>Methodology</a:t>
                      </a:r>
                    </a:p>
                  </a:txBody>
                  <a:tcPr/>
                </a:tc>
                <a:tc>
                  <a:txBody>
                    <a:bodyPr/>
                    <a:lstStyle/>
                    <a:p>
                      <a:r>
                        <a:rPr lang="en-IN" dirty="0">
                          <a:latin typeface="Times New Roman" panose="02020603050405020304" pitchFamily="18" charset="0"/>
                          <a:cs typeface="Times New Roman" panose="02020603050405020304" pitchFamily="18" charset="0"/>
                        </a:rPr>
                        <a:t>Dataset</a:t>
                      </a:r>
                    </a:p>
                  </a:txBody>
                  <a:tcPr/>
                </a:tc>
                <a:tc>
                  <a:txBody>
                    <a:bodyPr/>
                    <a:lstStyle/>
                    <a:p>
                      <a:r>
                        <a:rPr lang="en-IN" dirty="0">
                          <a:latin typeface="Times New Roman" panose="02020603050405020304" pitchFamily="18" charset="0"/>
                          <a:cs typeface="Times New Roman" panose="02020603050405020304" pitchFamily="18" charset="0"/>
                        </a:rPr>
                        <a:t>Work Done</a:t>
                      </a:r>
                    </a:p>
                  </a:txBody>
                  <a:tcPr/>
                </a:tc>
                <a:tc>
                  <a:txBody>
                    <a:bodyPr/>
                    <a:lstStyle/>
                    <a:p>
                      <a:r>
                        <a:rPr lang="en-IN"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3457656547"/>
                  </a:ext>
                </a:extLst>
              </a:tr>
              <a:tr h="1218422">
                <a:tc>
                  <a:txBody>
                    <a:bodyPr/>
                    <a:lstStyle/>
                    <a:p>
                      <a:r>
                        <a:rPr lang="en-IN" dirty="0"/>
                        <a:t>[4]</a:t>
                      </a:r>
                    </a:p>
                  </a:txBody>
                  <a:tcPr/>
                </a:tc>
                <a:tc>
                  <a:txBody>
                    <a:bodyPr/>
                    <a:lstStyle/>
                    <a:p>
                      <a:r>
                        <a:rPr lang="en-US" dirty="0">
                          <a:latin typeface="Times New Roman" panose="02020603050405020304" pitchFamily="18" charset="0"/>
                          <a:cs typeface="Times New Roman" panose="02020603050405020304" pitchFamily="18" charset="0"/>
                        </a:rPr>
                        <a:t>ACHIEVING HIGH ACCURACY USING CONVOLUTIONAL NEURAL NETWORK.</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CNN ARCHITECTURE.</a:t>
                      </a:r>
                    </a:p>
                  </a:txBody>
                  <a:tcPr/>
                </a:tc>
                <a:tc>
                  <a:txBody>
                    <a:bodyPr/>
                    <a:lstStyle/>
                    <a:p>
                      <a:r>
                        <a:rPr lang="en-IN" dirty="0">
                          <a:latin typeface="Times New Roman" panose="02020603050405020304" pitchFamily="18" charset="0"/>
                          <a:cs typeface="Times New Roman" panose="02020603050405020304" pitchFamily="18" charset="0"/>
                        </a:rPr>
                        <a:t>PUBLIC DOMAIN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USED CNN TO IDNTIFY MASK WEARING PEOPLES.</a:t>
                      </a:r>
                    </a:p>
                    <a:p>
                      <a:endParaRPr lang="en-IN" dirty="0"/>
                    </a:p>
                  </a:txBody>
                  <a:tcPr/>
                </a:tc>
                <a:tc>
                  <a:txBody>
                    <a:bodyPr/>
                    <a:lstStyle/>
                    <a:p>
                      <a:r>
                        <a:rPr lang="en-IN" dirty="0">
                          <a:latin typeface="Times New Roman" panose="02020603050405020304" pitchFamily="18" charset="0"/>
                          <a:cs typeface="Times New Roman" panose="02020603050405020304" pitchFamily="18" charset="0"/>
                        </a:rPr>
                        <a:t>ACCURACY OBTAINED=</a:t>
                      </a:r>
                    </a:p>
                    <a:p>
                      <a:r>
                        <a:rPr lang="en-IN" dirty="0">
                          <a:latin typeface="Times New Roman" panose="02020603050405020304" pitchFamily="18" charset="0"/>
                          <a:cs typeface="Times New Roman" panose="02020603050405020304" pitchFamily="18" charset="0"/>
                        </a:rPr>
                        <a:t>93.89%</a:t>
                      </a:r>
                    </a:p>
                    <a:p>
                      <a:endParaRPr lang="en-IN" dirty="0"/>
                    </a:p>
                  </a:txBody>
                  <a:tcPr/>
                </a:tc>
                <a:extLst>
                  <a:ext uri="{0D108BD9-81ED-4DB2-BD59-A6C34878D82A}">
                    <a16:rowId xmlns:a16="http://schemas.microsoft.com/office/drawing/2014/main" val="1660445585"/>
                  </a:ext>
                </a:extLst>
              </a:tr>
              <a:tr h="1218422">
                <a:tc>
                  <a:txBody>
                    <a:bodyPr/>
                    <a:lstStyle/>
                    <a:p>
                      <a:r>
                        <a:rPr lang="en-IN"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MULTICLASSMASK CLASSIFICATION WITH A NEW CONVOLUTIONAL NEURAL MODEL.</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CONVOLUTIONAL NEURAL MODEL.</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PUBLIC DOMAIN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USED CNN TO IDNTIFY MASK WEARING PEOPLES.</a:t>
                      </a:r>
                    </a:p>
                    <a:p>
                      <a:endParaRPr lang="en-IN" dirty="0"/>
                    </a:p>
                  </a:txBody>
                  <a:tcPr/>
                </a:tc>
                <a:tc>
                  <a:txBody>
                    <a:bodyPr/>
                    <a:lstStyle/>
                    <a:p>
                      <a:r>
                        <a:rPr lang="en-IN" dirty="0">
                          <a:latin typeface="Times New Roman" panose="02020603050405020304" pitchFamily="18" charset="0"/>
                          <a:cs typeface="Times New Roman" panose="02020603050405020304" pitchFamily="18" charset="0"/>
                        </a:rPr>
                        <a:t>ACCURACY OBTAINED=</a:t>
                      </a:r>
                    </a:p>
                    <a:p>
                      <a:r>
                        <a:rPr lang="en-IN" dirty="0">
                          <a:latin typeface="Times New Roman" panose="02020603050405020304" pitchFamily="18" charset="0"/>
                          <a:cs typeface="Times New Roman" panose="02020603050405020304" pitchFamily="18" charset="0"/>
                        </a:rPr>
                        <a:t>97.65%</a:t>
                      </a:r>
                    </a:p>
                  </a:txBody>
                  <a:tcPr/>
                </a:tc>
                <a:extLst>
                  <a:ext uri="{0D108BD9-81ED-4DB2-BD59-A6C34878D82A}">
                    <a16:rowId xmlns:a16="http://schemas.microsoft.com/office/drawing/2014/main" val="3619232228"/>
                  </a:ext>
                </a:extLst>
              </a:tr>
            </a:tbl>
          </a:graphicData>
        </a:graphic>
      </p:graphicFrame>
    </p:spTree>
    <p:extLst>
      <p:ext uri="{BB962C8B-B14F-4D97-AF65-F5344CB8AC3E}">
        <p14:creationId xmlns:p14="http://schemas.microsoft.com/office/powerpoint/2010/main" val="4044708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93C44-525A-27C2-5C67-A190ADE42314}"/>
              </a:ext>
            </a:extLst>
          </p:cNvPr>
          <p:cNvSpPr txBox="1"/>
          <p:nvPr/>
        </p:nvSpPr>
        <p:spPr>
          <a:xfrm>
            <a:off x="102475" y="260131"/>
            <a:ext cx="10430468" cy="5878532"/>
          </a:xfrm>
          <a:prstGeom prst="rect">
            <a:avLst/>
          </a:prstGeom>
          <a:noFill/>
        </p:spPr>
        <p:txBody>
          <a:bodyPr wrap="square" rtlCol="0">
            <a:spAutoFit/>
          </a:bodyPr>
          <a:lstStyle/>
          <a:p>
            <a:pPr marL="571500" indent="-571500">
              <a:buFont typeface="Wingdings" panose="05000000000000000000" pitchFamily="2" charset="2"/>
              <a:buChar char="q"/>
            </a:pPr>
            <a:r>
              <a:rPr lang="en-IN" sz="4400" i="1" u="sng" dirty="0">
                <a:solidFill>
                  <a:schemeClr val="tx1">
                    <a:lumMod val="95000"/>
                    <a:lumOff val="5000"/>
                  </a:schemeClr>
                </a:solidFill>
              </a:rPr>
              <a:t>PROBLEM STATEMENT</a:t>
            </a:r>
            <a:endParaRPr lang="en-IN" sz="2800" i="1" u="sng" dirty="0">
              <a:solidFill>
                <a:schemeClr val="tx1">
                  <a:lumMod val="95000"/>
                  <a:lumOff val="5000"/>
                </a:schemeClr>
              </a:solidFill>
            </a:endParaRPr>
          </a:p>
          <a:p>
            <a:pPr marL="571500" indent="-571500">
              <a:buFont typeface="Wingdings" panose="05000000000000000000" pitchFamily="2" charset="2"/>
              <a:buChar char="q"/>
            </a:pPr>
            <a:endParaRPr lang="en-IN" sz="2800" i="1" u="sng" dirty="0">
              <a:solidFill>
                <a:schemeClr val="tx1">
                  <a:lumMod val="95000"/>
                  <a:lumOff val="5000"/>
                </a:schemeClr>
              </a:solidFill>
            </a:endParaRPr>
          </a:p>
          <a:p>
            <a:pPr marL="342900" indent="-342900" algn="l">
              <a:buFont typeface="Arial" panose="020B0604020202020204" pitchFamily="34" charset="0"/>
              <a:buChar char="•"/>
            </a:pPr>
            <a:r>
              <a:rPr lang="en-US" sz="2400" dirty="0">
                <a:solidFill>
                  <a:schemeClr val="dk1"/>
                </a:solidFill>
                <a:latin typeface="Times New Roman" panose="02020603050405020304" pitchFamily="18" charset="0"/>
                <a:cs typeface="Times New Roman" panose="02020603050405020304" pitchFamily="18" charset="0"/>
              </a:rPr>
              <a:t>The goal of our project is :</a:t>
            </a:r>
          </a:p>
          <a:p>
            <a:pPr marL="342900" indent="-342900" algn="l">
              <a:buFont typeface="Arial" panose="020B0604020202020204" pitchFamily="34" charset="0"/>
              <a:buChar char="•"/>
            </a:pPr>
            <a:endParaRPr lang="en-US" sz="2400" dirty="0">
              <a:solidFill>
                <a:schemeClr val="dk1"/>
              </a:solidFill>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US" sz="2400" dirty="0">
                <a:solidFill>
                  <a:schemeClr val="dk1"/>
                </a:solidFill>
                <a:latin typeface="Times New Roman" panose="02020603050405020304" pitchFamily="18" charset="0"/>
                <a:cs typeface="Times New Roman" panose="02020603050405020304" pitchFamily="18" charset="0"/>
              </a:rPr>
              <a:t>To design a face mask detection system that can accurately identify whether a person is wearing a mask or not in real-time. </a:t>
            </a:r>
          </a:p>
          <a:p>
            <a:pPr marL="571500" indent="-571500">
              <a:buFont typeface="Wingdings" panose="05000000000000000000" pitchFamily="2" charset="2"/>
              <a:buChar char="q"/>
            </a:pPr>
            <a:endParaRPr lang="en-IN" sz="2800" i="1" u="sng" dirty="0">
              <a:solidFill>
                <a:schemeClr val="tx1">
                  <a:lumMod val="95000"/>
                  <a:lumOff val="5000"/>
                </a:schemeClr>
              </a:solidFill>
            </a:endParaRPr>
          </a:p>
          <a:p>
            <a:r>
              <a:rPr lang="en-IN" dirty="0"/>
              <a:t>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3" name="Picture 2">
            <a:extLst>
              <a:ext uri="{FF2B5EF4-FFF2-40B4-BE49-F238E27FC236}">
                <a16:creationId xmlns:a16="http://schemas.microsoft.com/office/drawing/2014/main" id="{B2A0A519-967C-1E51-43B6-C2D8A4368F84}"/>
              </a:ext>
            </a:extLst>
          </p:cNvPr>
          <p:cNvPicPr>
            <a:picLocks noChangeAspect="1"/>
          </p:cNvPicPr>
          <p:nvPr/>
        </p:nvPicPr>
        <p:blipFill>
          <a:blip r:embed="rId2"/>
          <a:stretch>
            <a:fillRect/>
          </a:stretch>
        </p:blipFill>
        <p:spPr>
          <a:xfrm>
            <a:off x="3917731" y="3160986"/>
            <a:ext cx="6700345" cy="2707061"/>
          </a:xfrm>
          <a:prstGeom prst="rect">
            <a:avLst/>
          </a:prstGeom>
        </p:spPr>
      </p:pic>
    </p:spTree>
    <p:extLst>
      <p:ext uri="{BB962C8B-B14F-4D97-AF65-F5344CB8AC3E}">
        <p14:creationId xmlns:p14="http://schemas.microsoft.com/office/powerpoint/2010/main" val="132983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1691BA-E0C9-7DFF-1DC4-B83B4C375326}"/>
              </a:ext>
            </a:extLst>
          </p:cNvPr>
          <p:cNvSpPr txBox="1"/>
          <p:nvPr/>
        </p:nvSpPr>
        <p:spPr>
          <a:xfrm>
            <a:off x="118241" y="0"/>
            <a:ext cx="11808373" cy="5847755"/>
          </a:xfrm>
          <a:prstGeom prst="rect">
            <a:avLst/>
          </a:prstGeom>
          <a:noFill/>
        </p:spPr>
        <p:txBody>
          <a:bodyPr wrap="square" rtlCol="0">
            <a:spAutoFit/>
          </a:bodyPr>
          <a:lstStyle/>
          <a:p>
            <a:pPr marL="457200" marR="0" lvl="0" indent="-457200" algn="just" defTabSz="914400" rtl="0" eaLnBrk="0" fontAlgn="base" latinLnBrk="0" hangingPunct="0">
              <a:lnSpc>
                <a:spcPct val="100000"/>
              </a:lnSpc>
              <a:spcBef>
                <a:spcPct val="0"/>
              </a:spcBef>
              <a:spcAft>
                <a:spcPct val="0"/>
              </a:spcAft>
              <a:buClrTx/>
              <a:buSzTx/>
              <a:buAutoNum type="arabicPeriod"/>
              <a:tabLst/>
            </a:pPr>
            <a:endParaRPr kumimoji="0" lang="en-US" altLang="en-US" sz="2400" b="0" i="0" u="none" strike="noStrike" cap="none" normalizeH="0" baseline="0" dirty="0">
              <a:ln>
                <a:noFill/>
              </a:ln>
              <a:solidFill>
                <a:schemeClr val="tx1">
                  <a:lumMod val="95000"/>
                  <a:lumOff val="5000"/>
                </a:schemeClr>
              </a:solidFill>
              <a:effectLst/>
              <a:latin typeface="Times New Roman" pitchFamily="18" charset="0"/>
              <a:cs typeface="Times New Roman"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4400" u="sng" dirty="0">
                <a:solidFill>
                  <a:schemeClr val="tx1">
                    <a:lumMod val="95000"/>
                    <a:lumOff val="5000"/>
                  </a:schemeClr>
                </a:solidFill>
                <a:latin typeface="Times New Roman" pitchFamily="18" charset="0"/>
                <a:cs typeface="Times New Roman" pitchFamily="18" charset="0"/>
              </a:rPr>
              <a:t>OBJECTIVES</a:t>
            </a:r>
          </a:p>
          <a:p>
            <a:pPr marL="457200" marR="0" lvl="0" indent="-457200" algn="just" defTabSz="914400" rtl="0" eaLnBrk="0" fontAlgn="base" latinLnBrk="0" hangingPunct="0">
              <a:lnSpc>
                <a:spcPct val="100000"/>
              </a:lnSpc>
              <a:spcBef>
                <a:spcPct val="0"/>
              </a:spcBef>
              <a:spcAft>
                <a:spcPct val="0"/>
              </a:spcAft>
              <a:buClrTx/>
              <a:buSzTx/>
              <a:buAutoNum type="arabicPeriod"/>
              <a:tabLst/>
            </a:pPr>
            <a:endParaRPr kumimoji="0" lang="en-US" altLang="en-US" sz="2400" b="0" i="0" u="none" strike="noStrike" cap="none" normalizeH="0" baseline="0" dirty="0">
              <a:ln>
                <a:noFill/>
              </a:ln>
              <a:solidFill>
                <a:schemeClr val="tx1">
                  <a:lumMod val="95000"/>
                  <a:lumOff val="5000"/>
                </a:schemeClr>
              </a:solidFill>
              <a:effectLst/>
              <a:latin typeface="Times New Roman" pitchFamily="18" charset="0"/>
              <a:cs typeface="Times New Roman" pitchFamily="18" charset="0"/>
            </a:endParaRPr>
          </a:p>
          <a:p>
            <a:pPr marL="457200" marR="0" lvl="0" indent="-457200" algn="just" defTabSz="914400" rtl="0" eaLnBrk="0" fontAlgn="base" latinLnBrk="0" hangingPunct="0">
              <a:lnSpc>
                <a:spcPct val="100000"/>
              </a:lnSpc>
              <a:spcBef>
                <a:spcPct val="0"/>
              </a:spcBef>
              <a:spcAft>
                <a:spcPct val="0"/>
              </a:spcAft>
              <a:buClrTx/>
              <a:buSzTx/>
              <a:buAutoNum type="arabicPeriod"/>
              <a:tabLst/>
            </a:pPr>
            <a:r>
              <a:rPr kumimoji="0" lang="en-US" altLang="en-US" sz="2400" b="0" i="0" u="none" strike="noStrike" cap="none" normalizeH="0" baseline="0" dirty="0">
                <a:ln>
                  <a:noFill/>
                </a:ln>
                <a:solidFill>
                  <a:schemeClr val="tx1">
                    <a:lumMod val="95000"/>
                    <a:lumOff val="5000"/>
                  </a:schemeClr>
                </a:solidFill>
                <a:effectLst/>
                <a:latin typeface="Times New Roman" pitchFamily="18" charset="0"/>
                <a:cs typeface="Times New Roman" pitchFamily="18" charset="0"/>
              </a:rPr>
              <a:t>To perform state of art analysis for different</a:t>
            </a:r>
            <a:r>
              <a:rPr kumimoji="0" lang="en-US" altLang="en-US" sz="2400" b="0" i="0" u="none" strike="noStrike" cap="none" normalizeH="0" dirty="0">
                <a:ln>
                  <a:noFill/>
                </a:ln>
                <a:solidFill>
                  <a:schemeClr val="tx1">
                    <a:lumMod val="95000"/>
                    <a:lumOff val="5000"/>
                  </a:schemeClr>
                </a:solidFill>
                <a:effectLst/>
                <a:latin typeface="Times New Roman" pitchFamily="18" charset="0"/>
                <a:cs typeface="Times New Roman" pitchFamily="18" charset="0"/>
              </a:rPr>
              <a:t> studies conducted </a:t>
            </a:r>
            <a:r>
              <a:rPr lang="en-US" altLang="en-US" sz="2400" dirty="0">
                <a:solidFill>
                  <a:schemeClr val="tx1">
                    <a:lumMod val="95000"/>
                    <a:lumOff val="5000"/>
                  </a:schemeClr>
                </a:solidFill>
                <a:latin typeface="Times New Roman" pitchFamily="18" charset="0"/>
                <a:cs typeface="Times New Roman" pitchFamily="18" charset="0"/>
              </a:rPr>
              <a:t>for face mask detection using machine learning.</a:t>
            </a:r>
          </a:p>
          <a:p>
            <a:pPr marL="457200" marR="0" lvl="0" indent="-457200" algn="just" defTabSz="914400" rtl="0" eaLnBrk="0" fontAlgn="base" latinLnBrk="0" hangingPunct="0">
              <a:lnSpc>
                <a:spcPct val="100000"/>
              </a:lnSpc>
              <a:spcBef>
                <a:spcPct val="0"/>
              </a:spcBef>
              <a:spcAft>
                <a:spcPct val="0"/>
              </a:spcAft>
              <a:buClrTx/>
              <a:buSzTx/>
              <a:buAutoNum type="arabicPeriod"/>
              <a:tabLst/>
            </a:pPr>
            <a:endParaRPr kumimoji="0" lang="en-US" altLang="en-US" sz="2400" b="0" i="0" u="none" strike="noStrike" cap="none" normalizeH="0" baseline="0" dirty="0">
              <a:ln>
                <a:noFill/>
              </a:ln>
              <a:solidFill>
                <a:schemeClr val="tx1">
                  <a:lumMod val="95000"/>
                  <a:lumOff val="5000"/>
                </a:schemeClr>
              </a:solidFill>
              <a:effectLst/>
              <a:latin typeface="Times New Roman" pitchFamily="18" charset="0"/>
              <a:cs typeface="Times New Roman" pitchFamily="18" charset="0"/>
            </a:endParaRPr>
          </a:p>
          <a:p>
            <a:pPr marL="457200" marR="0" lvl="0" indent="-457200" algn="just" defTabSz="914400" rtl="0" eaLnBrk="0" fontAlgn="base" latinLnBrk="0" hangingPunct="0">
              <a:lnSpc>
                <a:spcPct val="100000"/>
              </a:lnSpc>
              <a:spcBef>
                <a:spcPct val="0"/>
              </a:spcBef>
              <a:spcAft>
                <a:spcPct val="0"/>
              </a:spcAft>
              <a:buClrTx/>
              <a:buSzTx/>
              <a:buAutoNum type="arabicPeriod"/>
              <a:tabLst/>
            </a:pPr>
            <a:r>
              <a:rPr lang="en-US" altLang="en-US" sz="2400" dirty="0">
                <a:solidFill>
                  <a:schemeClr val="tx1">
                    <a:lumMod val="95000"/>
                    <a:lumOff val="5000"/>
                  </a:schemeClr>
                </a:solidFill>
                <a:latin typeface="Times New Roman" pitchFamily="18" charset="0"/>
                <a:cs typeface="Times New Roman" pitchFamily="18" charset="0"/>
              </a:rPr>
              <a:t>To analyze the different parameters essential for face mask recognition and detection system.</a:t>
            </a:r>
          </a:p>
          <a:p>
            <a:pPr marL="457200" marR="0" lvl="0" indent="-457200" algn="just" defTabSz="914400" rtl="0" eaLnBrk="0" fontAlgn="base" latinLnBrk="0" hangingPunct="0">
              <a:lnSpc>
                <a:spcPct val="100000"/>
              </a:lnSpc>
              <a:spcBef>
                <a:spcPct val="0"/>
              </a:spcBef>
              <a:spcAft>
                <a:spcPct val="0"/>
              </a:spcAft>
              <a:buClrTx/>
              <a:buSzTx/>
              <a:buAutoNum type="arabicPeriod"/>
              <a:tabLst/>
            </a:pPr>
            <a:endParaRPr lang="en-US" altLang="en-US" sz="2400" dirty="0">
              <a:solidFill>
                <a:schemeClr val="tx1">
                  <a:lumMod val="95000"/>
                  <a:lumOff val="5000"/>
                </a:schemeClr>
              </a:solidFill>
              <a:latin typeface="Times New Roman" pitchFamily="18" charset="0"/>
              <a:cs typeface="Times New Roman" pitchFamily="18" charset="0"/>
            </a:endParaRPr>
          </a:p>
          <a:p>
            <a:pPr marL="457200" marR="0" lvl="0" indent="-457200" algn="just" defTabSz="914400" rtl="0" eaLnBrk="0" fontAlgn="base" latinLnBrk="0" hangingPunct="0">
              <a:lnSpc>
                <a:spcPct val="100000"/>
              </a:lnSpc>
              <a:spcBef>
                <a:spcPct val="0"/>
              </a:spcBef>
              <a:spcAft>
                <a:spcPct val="0"/>
              </a:spcAft>
              <a:buClrTx/>
              <a:buSzTx/>
              <a:buAutoNum type="arabicPeriod"/>
              <a:tabLst/>
            </a:pPr>
            <a:r>
              <a:rPr kumimoji="0" lang="en-US" altLang="en-US" sz="2400" b="0" i="0" u="none" strike="noStrike" cap="none" normalizeH="0" baseline="0" dirty="0">
                <a:ln>
                  <a:noFill/>
                </a:ln>
                <a:solidFill>
                  <a:schemeClr val="tx1">
                    <a:lumMod val="95000"/>
                    <a:lumOff val="5000"/>
                  </a:schemeClr>
                </a:solidFill>
                <a:effectLst/>
                <a:latin typeface="Times New Roman" pitchFamily="18" charset="0"/>
                <a:cs typeface="Times New Roman" pitchFamily="18" charset="0"/>
              </a:rPr>
              <a:t>To design an accurate and efficient real-time automated face mask detection system to detect whether a person is wearing a mask or not.</a:t>
            </a:r>
          </a:p>
          <a:p>
            <a:pPr marL="457200" marR="0" lvl="0" indent="-457200" algn="just" defTabSz="914400" rtl="0" eaLnBrk="0" fontAlgn="base" latinLnBrk="0" hangingPunct="0">
              <a:lnSpc>
                <a:spcPct val="100000"/>
              </a:lnSpc>
              <a:spcBef>
                <a:spcPct val="0"/>
              </a:spcBef>
              <a:spcAft>
                <a:spcPct val="0"/>
              </a:spcAft>
              <a:buClrTx/>
              <a:buSzTx/>
              <a:buAutoNum type="arabicPeriod"/>
              <a:tabLst/>
            </a:pPr>
            <a:endParaRPr lang="en-US" altLang="en-US" sz="2400" dirty="0">
              <a:solidFill>
                <a:schemeClr val="tx1">
                  <a:lumMod val="95000"/>
                  <a:lumOff val="5000"/>
                </a:schemeClr>
              </a:solidFill>
              <a:latin typeface="Times New Roman" pitchFamily="18" charset="0"/>
              <a:cs typeface="Times New Roman" pitchFamily="18" charset="0"/>
            </a:endParaRPr>
          </a:p>
          <a:p>
            <a:pPr marL="457200" marR="0" lvl="0" indent="-457200" algn="just" defTabSz="914400" rtl="0" eaLnBrk="0" fontAlgn="base" latinLnBrk="0" hangingPunct="0">
              <a:lnSpc>
                <a:spcPct val="100000"/>
              </a:lnSpc>
              <a:spcBef>
                <a:spcPct val="0"/>
              </a:spcBef>
              <a:spcAft>
                <a:spcPct val="0"/>
              </a:spcAft>
              <a:buClrTx/>
              <a:buSzTx/>
              <a:buAutoNum type="arabicPeriod"/>
              <a:tabLst/>
            </a:pPr>
            <a:r>
              <a:rPr kumimoji="0" lang="en-US" altLang="en-US" sz="2400" b="0" i="0" u="none" strike="noStrike" cap="none" normalizeH="0" baseline="0" dirty="0">
                <a:ln>
                  <a:noFill/>
                </a:ln>
                <a:solidFill>
                  <a:schemeClr val="tx1">
                    <a:lumMod val="95000"/>
                    <a:lumOff val="5000"/>
                  </a:schemeClr>
                </a:solidFill>
                <a:effectLst/>
                <a:latin typeface="Times New Roman" pitchFamily="18" charset="0"/>
                <a:cs typeface="Times New Roman" pitchFamily="18" charset="0"/>
              </a:rPr>
              <a:t> To generate alerts and notifications to relevant personnel when a person is detected without a mask.</a:t>
            </a:r>
          </a:p>
          <a:p>
            <a:endParaRPr lang="en-IN" dirty="0"/>
          </a:p>
        </p:txBody>
      </p:sp>
    </p:spTree>
    <p:extLst>
      <p:ext uri="{BB962C8B-B14F-4D97-AF65-F5344CB8AC3E}">
        <p14:creationId xmlns:p14="http://schemas.microsoft.com/office/powerpoint/2010/main" val="3766491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EE4265-F9B3-F9E2-550B-42FCA2E36115}"/>
              </a:ext>
            </a:extLst>
          </p:cNvPr>
          <p:cNvSpPr txBox="1"/>
          <p:nvPr/>
        </p:nvSpPr>
        <p:spPr>
          <a:xfrm>
            <a:off x="202300" y="58496"/>
            <a:ext cx="13605855" cy="5509200"/>
          </a:xfrm>
          <a:prstGeom prst="rect">
            <a:avLst/>
          </a:prstGeom>
          <a:noFill/>
        </p:spPr>
        <p:txBody>
          <a:bodyPr wrap="square" rtlCol="0">
            <a:spAutoFit/>
          </a:bodyPr>
          <a:lstStyle/>
          <a:p>
            <a:pPr marL="571500" indent="-571500">
              <a:buFont typeface="Wingdings" panose="05000000000000000000" pitchFamily="2" charset="2"/>
              <a:buChar char="q"/>
            </a:pPr>
            <a:r>
              <a:rPr lang="en-IN" sz="4400" u="sng" dirty="0">
                <a:latin typeface="Times New Roman" panose="02020603050405020304" pitchFamily="18" charset="0"/>
                <a:cs typeface="Times New Roman" panose="02020603050405020304" pitchFamily="18" charset="0"/>
              </a:rPr>
              <a:t>PROJECT DESIGN</a:t>
            </a:r>
          </a:p>
          <a:p>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endParaRPr lang="en-IN" sz="4400" dirty="0">
              <a:latin typeface="Times New Roman" panose="02020603050405020304" pitchFamily="18" charset="0"/>
              <a:cs typeface="Times New Roman" panose="02020603050405020304" pitchFamily="18" charset="0"/>
            </a:endParaRPr>
          </a:p>
          <a:p>
            <a:r>
              <a:rPr lang="en-IN" sz="4400" dirty="0">
                <a:latin typeface="Times New Roman" panose="02020603050405020304" pitchFamily="18" charset="0"/>
                <a:cs typeface="Times New Roman" panose="02020603050405020304" pitchFamily="18" charset="0"/>
              </a:rPr>
              <a:t>                                        </a:t>
            </a:r>
          </a:p>
        </p:txBody>
      </p:sp>
      <p:pic>
        <p:nvPicPr>
          <p:cNvPr id="1026" name="Picture 2">
            <a:extLst>
              <a:ext uri="{FF2B5EF4-FFF2-40B4-BE49-F238E27FC236}">
                <a16:creationId xmlns:a16="http://schemas.microsoft.com/office/drawing/2014/main" id="{6907AF63-2F80-05F1-B63E-7E387A263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585" y="930584"/>
            <a:ext cx="9216829" cy="579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548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F3DEA-90CA-28B6-F866-292FAE7BF982}"/>
              </a:ext>
            </a:extLst>
          </p:cNvPr>
          <p:cNvSpPr txBox="1"/>
          <p:nvPr/>
        </p:nvSpPr>
        <p:spPr>
          <a:xfrm>
            <a:off x="228600" y="244365"/>
            <a:ext cx="10941268" cy="5539978"/>
          </a:xfrm>
          <a:prstGeom prst="rect">
            <a:avLst/>
          </a:prstGeom>
          <a:noFill/>
        </p:spPr>
        <p:txBody>
          <a:bodyPr wrap="square" rtlCol="0">
            <a:spAutoFit/>
          </a:bodyPr>
          <a:lstStyle/>
          <a:p>
            <a:pPr marL="285750" indent="-285750">
              <a:buFont typeface="Wingdings" panose="05000000000000000000" pitchFamily="2" charset="2"/>
              <a:buChar char="q"/>
            </a:pPr>
            <a:r>
              <a:rPr lang="en-US" sz="2800" b="1" dirty="0">
                <a:solidFill>
                  <a:srgbClr val="000000"/>
                </a:solidFill>
                <a:effectLst/>
                <a:latin typeface="Times New Roman" panose="02020603050405020304" pitchFamily="18" charset="0"/>
                <a:ea typeface="Times New Roman" panose="02020603050405020304" pitchFamily="18" charset="0"/>
              </a:rPr>
              <a:t>Screen shots of the various stages of the Project(For live detection)-</a:t>
            </a: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US" sz="2800" b="1"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endParaRPr lang="en-IN" sz="2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E509964-753A-1C82-946E-8E576FF5EA5B}"/>
              </a:ext>
            </a:extLst>
          </p:cNvPr>
          <p:cNvPicPr>
            <a:picLocks noChangeAspect="1"/>
          </p:cNvPicPr>
          <p:nvPr/>
        </p:nvPicPr>
        <p:blipFill>
          <a:blip r:embed="rId2"/>
          <a:stretch>
            <a:fillRect/>
          </a:stretch>
        </p:blipFill>
        <p:spPr>
          <a:xfrm>
            <a:off x="2002220" y="1126249"/>
            <a:ext cx="8434551" cy="4744434"/>
          </a:xfrm>
          <a:prstGeom prst="rect">
            <a:avLst/>
          </a:prstGeom>
        </p:spPr>
      </p:pic>
    </p:spTree>
    <p:extLst>
      <p:ext uri="{BB962C8B-B14F-4D97-AF65-F5344CB8AC3E}">
        <p14:creationId xmlns:p14="http://schemas.microsoft.com/office/powerpoint/2010/main" val="2805832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934D2-85FF-ECA5-9FDE-8003D86498B4}"/>
              </a:ext>
            </a:extLst>
          </p:cNvPr>
          <p:cNvPicPr>
            <a:picLocks noChangeAspect="1"/>
          </p:cNvPicPr>
          <p:nvPr/>
        </p:nvPicPr>
        <p:blipFill>
          <a:blip r:embed="rId2"/>
          <a:stretch>
            <a:fillRect/>
          </a:stretch>
        </p:blipFill>
        <p:spPr>
          <a:xfrm>
            <a:off x="417786" y="235005"/>
            <a:ext cx="9538138" cy="5365202"/>
          </a:xfrm>
          <a:prstGeom prst="rect">
            <a:avLst/>
          </a:prstGeom>
        </p:spPr>
      </p:pic>
    </p:spTree>
    <p:extLst>
      <p:ext uri="{BB962C8B-B14F-4D97-AF65-F5344CB8AC3E}">
        <p14:creationId xmlns:p14="http://schemas.microsoft.com/office/powerpoint/2010/main" val="43790761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2137</TotalTime>
  <Words>859</Words>
  <Application>Microsoft Office PowerPoint</Application>
  <PresentationFormat>Widescreen</PresentationFormat>
  <Paragraphs>228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Georgia</vt:lpstr>
      <vt:lpstr>Gill Sans MT</vt:lpstr>
      <vt:lpstr>Times New Roman</vt:lpstr>
      <vt:lpstr>Wingdings</vt:lpstr>
      <vt:lpstr>Gallery</vt:lpstr>
      <vt:lpstr>face  mask detection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system</dc:title>
  <dc:creator>shubham</dc:creator>
  <cp:lastModifiedBy>shubham</cp:lastModifiedBy>
  <cp:revision>7</cp:revision>
  <dcterms:created xsi:type="dcterms:W3CDTF">2023-03-20T05:48:00Z</dcterms:created>
  <dcterms:modified xsi:type="dcterms:W3CDTF">2023-05-08T05:05:44Z</dcterms:modified>
</cp:coreProperties>
</file>